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y="6858000" cx="12192000"/>
  <p:notesSz cx="6858000" cy="9144000"/>
  <p:embeddedFontLst>
    <p:embeddedFont>
      <p:font typeface="Roboto Mono"/>
      <p:regular r:id="rId29"/>
      <p:bold r:id="rId30"/>
      <p:italic r:id="rId31"/>
      <p:boldItalic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Branislav Mateáš"/>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RobotoMono-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RobotoMono-italic.fntdata"/><Relationship Id="rId30" Type="http://schemas.openxmlformats.org/officeDocument/2006/relationships/font" Target="fonts/RobotoMono-bold.fntdata"/><Relationship Id="rId11" Type="http://schemas.openxmlformats.org/officeDocument/2006/relationships/slide" Target="slides/slide6.xml"/><Relationship Id="rId10" Type="http://schemas.openxmlformats.org/officeDocument/2006/relationships/slide" Target="slides/slide5.xml"/><Relationship Id="rId32" Type="http://schemas.openxmlformats.org/officeDocument/2006/relationships/font" Target="fonts/RobotoMono-boldItalic.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6-09-11T15:41:20.465">
    <p:pos x="336" y="420"/>
    <p:text>preč emdashes</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4" name="Google Shape;4;n"/>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5" name="Google Shape;5;n"/>
          <p:cNvSpPr/>
          <p:nvPr>
            <p:ph idx="3"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 name="Google Shape;6;n"/>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lvl1pPr>
            <a:lvl2pPr indent="-228600" lvl="1" marL="914400">
              <a:spcBef>
                <a:spcPts val="0"/>
              </a:spcBef>
              <a:spcAft>
                <a:spcPts val="0"/>
              </a:spcAft>
              <a:buSzPts val="1400"/>
              <a:buNone/>
              <a:defRPr sz="1800"/>
            </a:lvl2pPr>
            <a:lvl3pPr indent="-228600" lvl="2" marL="1371600">
              <a:spcBef>
                <a:spcPts val="0"/>
              </a:spcBef>
              <a:spcAft>
                <a:spcPts val="0"/>
              </a:spcAft>
              <a:buSzPts val="1400"/>
              <a:buNone/>
              <a:defRPr sz="1800"/>
            </a:lvl3pPr>
            <a:lvl4pPr indent="-228600" lvl="3" marL="1828800">
              <a:spcBef>
                <a:spcPts val="0"/>
              </a:spcBef>
              <a:spcAft>
                <a:spcPts val="0"/>
              </a:spcAft>
              <a:buSzPts val="1400"/>
              <a:buNone/>
              <a:defRPr sz="1800"/>
            </a:lvl4pPr>
            <a:lvl5pPr indent="-228600" lvl="4" marL="2286000">
              <a:spcBef>
                <a:spcPts val="0"/>
              </a:spcBef>
              <a:spcAft>
                <a:spcPts val="0"/>
              </a:spcAft>
              <a:buSzPts val="1400"/>
              <a:buNone/>
              <a:defRPr sz="1800"/>
            </a:lvl5pPr>
            <a:lvl6pPr indent="-228600" lvl="5" marL="2743200">
              <a:spcBef>
                <a:spcPts val="0"/>
              </a:spcBef>
              <a:spcAft>
                <a:spcPts val="0"/>
              </a:spcAft>
              <a:buSzPts val="1400"/>
              <a:buNone/>
              <a:defRPr sz="1800"/>
            </a:lvl6pPr>
            <a:lvl7pPr indent="-228600" lvl="6" marL="3200400">
              <a:spcBef>
                <a:spcPts val="0"/>
              </a:spcBef>
              <a:spcAft>
                <a:spcPts val="0"/>
              </a:spcAft>
              <a:buSzPts val="1400"/>
              <a:buNone/>
              <a:defRPr sz="1800"/>
            </a:lvl7pPr>
            <a:lvl8pPr indent="-228600" lvl="7" marL="3657600">
              <a:spcBef>
                <a:spcPts val="0"/>
              </a:spcBef>
              <a:spcAft>
                <a:spcPts val="0"/>
              </a:spcAft>
              <a:buSzPts val="1400"/>
              <a:buNone/>
              <a:defRPr sz="1800"/>
            </a:lvl8pPr>
            <a:lvl9pPr indent="-228600" lvl="8" marL="4114800">
              <a:spcBef>
                <a:spcPts val="0"/>
              </a:spcBef>
              <a:spcAft>
                <a:spcPts val="0"/>
              </a:spcAft>
              <a:buSzPts val="1400"/>
              <a:buNone/>
              <a:defRPr sz="1800"/>
            </a:lvl9pPr>
          </a:lstStyle>
          <a:p/>
        </p:txBody>
      </p:sp>
      <p:sp>
        <p:nvSpPr>
          <p:cNvPr id="7" name="Google Shape;7;n"/>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8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8" name="Google Shape;8;n"/>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3" name="Google Shape;13;p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4: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93" name="Google Shape;193;p4: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t>This is the beginner trap I fell into: ten rows feels small. But LIMIT controls how many rows BigQuery returns after processing; it does not automatically stop BigQuery reading the selected columns.</a:t>
            </a:r>
            <a:endParaRPr/>
          </a:p>
          <a:p>
            <a:pPr indent="0" lvl="0" marL="0" rtl="0" algn="l">
              <a:spcBef>
                <a:spcPts val="0"/>
              </a:spcBef>
              <a:spcAft>
                <a:spcPts val="0"/>
              </a:spcAft>
              <a:buNone/>
            </a:pPr>
            <a:r>
              <a:t/>
            </a:r>
            <a:endParaRPr sz="1200"/>
          </a:p>
          <a:p>
            <a:pPr indent="0" lvl="0" marL="0" rtl="0" algn="l">
              <a:spcBef>
                <a:spcPts val="0"/>
              </a:spcBef>
              <a:spcAft>
                <a:spcPts val="0"/>
              </a:spcAft>
              <a:buNone/>
            </a:pPr>
            <a:r>
              <a:rPr lang="en-US" sz="1200"/>
              <a:t>Say it twice in different words: a short answer can still require a long search. In the console, look at the estimate before running rather than trusting LIMIT.</a:t>
            </a:r>
            <a:endParaRPr/>
          </a:p>
          <a:p>
            <a:pPr indent="0" lvl="0" marL="0" rtl="0" algn="l">
              <a:spcBef>
                <a:spcPts val="0"/>
              </a:spcBef>
              <a:spcAft>
                <a:spcPts val="0"/>
              </a:spcAft>
              <a:buNone/>
            </a:pPr>
            <a:r>
              <a:t/>
            </a:r>
            <a:endParaRPr sz="1200"/>
          </a:p>
          <a:p>
            <a:pPr indent="0" lvl="0" marL="0" rtl="0" algn="l">
              <a:spcBef>
                <a:spcPts val="0"/>
              </a:spcBef>
              <a:spcAft>
                <a:spcPts val="0"/>
              </a:spcAft>
              <a:buNone/>
            </a:pPr>
            <a:r>
              <a:rPr lang="en-US" sz="1200"/>
              <a:t>[Visual/layout suggestion]</a:t>
            </a:r>
            <a:endParaRPr/>
          </a:p>
          <a:p>
            <a:pPr indent="0" lvl="0" marL="0" rtl="0" algn="l">
              <a:spcBef>
                <a:spcPts val="0"/>
              </a:spcBef>
              <a:spcAft>
                <a:spcPts val="0"/>
              </a:spcAft>
              <a:buNone/>
            </a:pPr>
            <a:r>
              <a:rPr lang="en-US" sz="1200"/>
              <a:t>Dark SQL block on the left; green output versus orange scan consequence on the right.</a:t>
            </a:r>
            <a:endParaRPr/>
          </a:p>
          <a:p>
            <a:pPr indent="0" lvl="0" marL="0" rtl="0" algn="l">
              <a:spcBef>
                <a:spcPts val="0"/>
              </a:spcBef>
              <a:spcAft>
                <a:spcPts val="0"/>
              </a:spcAft>
              <a:buNone/>
            </a:pPr>
            <a:r>
              <a:t/>
            </a:r>
            <a:endParaRPr sz="1200"/>
          </a:p>
          <a:p>
            <a:pPr indent="0" lvl="0" marL="0" rtl="0" algn="l">
              <a:spcBef>
                <a:spcPts val="0"/>
              </a:spcBef>
              <a:spcAft>
                <a:spcPts val="0"/>
              </a:spcAft>
              <a:buNone/>
            </a:pPr>
            <a:r>
              <a:rPr lang="en-US" sz="1200"/>
              <a:t>[Sources]</a:t>
            </a:r>
            <a:endParaRPr/>
          </a:p>
          <a:p>
            <a:pPr indent="0" lvl="0" marL="0" rtl="0" algn="l">
              <a:spcBef>
                <a:spcPts val="0"/>
              </a:spcBef>
              <a:spcAft>
                <a:spcPts val="0"/>
              </a:spcAft>
              <a:buNone/>
            </a:pPr>
            <a:r>
              <a:rPr lang="en-US" sz="1200"/>
              <a:t>https://cloud.google.com/bigquery/pricing </a:t>
            </a:r>
            <a:r>
              <a:rPr lang="en-US"/>
              <a:t>-</a:t>
            </a:r>
            <a:r>
              <a:rPr lang="en-US" sz="1200"/>
              <a:t> explicit LIMIT does not change charges for data processed in selected columns.</a:t>
            </a:r>
            <a:endParaRPr/>
          </a:p>
        </p:txBody>
      </p:sp>
      <p:sp>
        <p:nvSpPr>
          <p:cNvPr id="194" name="Google Shape;194;p4: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_preview: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13" name="Google Shape;213;p_preview: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Use Preview when you only need to inspect example rows or understand a table’s shape. In the BigQuery console, expand the project and dataset, select a table, and click the Preview tab. This retrieves table data without running a query, so there is no query charge and it does not consume query quota.</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 Preview tab is not available for every table type, including views and external tables. If Preview is unavailable or you need a randomized subset, TABLESAMPLE is the next option.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[Sources]</a:t>
            </a:r>
            <a:endParaRPr/>
          </a:p>
          <a:p>
            <a:pPr indent="0" lvl="0" marL="0" rtl="0" algn="l">
              <a:spcBef>
                <a:spcPts val="0"/>
              </a:spcBef>
              <a:spcAft>
                <a:spcPts val="0"/>
              </a:spcAft>
              <a:buNone/>
            </a:pPr>
            <a:r>
              <a:rPr lang="en-US"/>
              <a:t>https://docs.cloud.google.com/bigquery/docs/quickstarts/load-data-console</a:t>
            </a:r>
            <a:endParaRPr/>
          </a:p>
          <a:p>
            <a:pPr indent="0" lvl="0" marL="0" rtl="0" algn="l">
              <a:spcBef>
                <a:spcPts val="0"/>
              </a:spcBef>
              <a:spcAft>
                <a:spcPts val="0"/>
              </a:spcAft>
              <a:buNone/>
            </a:pPr>
            <a:r>
              <a:rPr lang="en-US"/>
              <a:t>https://docs.cloud.google.com/bigquery/docs/best-practices-costs</a:t>
            </a:r>
            <a:endParaRPr/>
          </a:p>
          <a:p>
            <a:pPr indent="0" lvl="0" marL="0" rtl="0" algn="l">
              <a:spcBef>
                <a:spcPts val="0"/>
              </a:spcBef>
              <a:spcAft>
                <a:spcPts val="0"/>
              </a:spcAft>
              <a:buNone/>
            </a:pPr>
            <a:r>
              <a:t/>
            </a:r>
            <a:endParaRPr/>
          </a:p>
        </p:txBody>
      </p:sp>
      <p:sp>
        <p:nvSpPr>
          <p:cNvPr id="214" name="Google Shape;214;p_preview: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9: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33" name="Google Shape;233;p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t>TABLESAMPLE SYSTEM reads a percentage of storage blocks, not an exact random percentage of rows. It is useful when you are learning a table, checking formats, or validating logic and do not need complete data.</a:t>
            </a:r>
            <a:endParaRPr/>
          </a:p>
          <a:p>
            <a:pPr indent="0" lvl="0" marL="0" rtl="0" algn="l">
              <a:spcBef>
                <a:spcPts val="0"/>
              </a:spcBef>
              <a:spcAft>
                <a:spcPts val="0"/>
              </a:spcAft>
              <a:buNone/>
            </a:pPr>
            <a:r>
              <a:t/>
            </a:r>
            <a:endParaRPr sz="1200"/>
          </a:p>
          <a:p>
            <a:pPr indent="0" lvl="0" marL="0" rtl="0" algn="l">
              <a:spcBef>
                <a:spcPts val="0"/>
              </a:spcBef>
              <a:spcAft>
                <a:spcPts val="0"/>
              </a:spcAft>
              <a:buNone/>
            </a:pPr>
            <a:r>
              <a:rPr lang="en-US" sz="1200"/>
              <a:t>Important nuance: sampling does not make every analysis valid, and BigQuery does not cache TABLESAMPLE results. Use it for exploration, then move to a properly filtered production query.</a:t>
            </a:r>
            <a:endParaRPr/>
          </a:p>
          <a:p>
            <a:pPr indent="0" lvl="0" marL="0" rtl="0" algn="l">
              <a:spcBef>
                <a:spcPts val="0"/>
              </a:spcBef>
              <a:spcAft>
                <a:spcPts val="0"/>
              </a:spcAft>
              <a:buNone/>
            </a:pPr>
            <a:r>
              <a:t/>
            </a:r>
            <a:endParaRPr sz="1200"/>
          </a:p>
          <a:p>
            <a:pPr indent="0" lvl="0" marL="0" rtl="0" algn="l">
              <a:spcBef>
                <a:spcPts val="0"/>
              </a:spcBef>
              <a:spcAft>
                <a:spcPts val="0"/>
              </a:spcAft>
              <a:buNone/>
            </a:pPr>
            <a:r>
              <a:rPr lang="en-US" sz="1200"/>
              <a:t>[Visual/layout suggestion]</a:t>
            </a:r>
            <a:endParaRPr/>
          </a:p>
          <a:p>
            <a:pPr indent="0" lvl="0" marL="0" rtl="0" algn="l">
              <a:spcBef>
                <a:spcPts val="0"/>
              </a:spcBef>
              <a:spcAft>
                <a:spcPts val="0"/>
              </a:spcAft>
              <a:buNone/>
            </a:pPr>
            <a:r>
              <a:rPr lang="en-US" sz="1200"/>
              <a:t>Large code example with a single blue 1% block callout.</a:t>
            </a:r>
            <a:endParaRPr/>
          </a:p>
          <a:p>
            <a:pPr indent="0" lvl="0" marL="0" rtl="0" algn="l">
              <a:spcBef>
                <a:spcPts val="0"/>
              </a:spcBef>
              <a:spcAft>
                <a:spcPts val="0"/>
              </a:spcAft>
              <a:buNone/>
            </a:pPr>
            <a:r>
              <a:t/>
            </a:r>
            <a:endParaRPr sz="1200"/>
          </a:p>
          <a:p>
            <a:pPr indent="0" lvl="0" marL="0" rtl="0" algn="l">
              <a:spcBef>
                <a:spcPts val="0"/>
              </a:spcBef>
              <a:spcAft>
                <a:spcPts val="0"/>
              </a:spcAft>
              <a:buNone/>
            </a:pPr>
            <a:r>
              <a:rPr lang="en-US" sz="1200"/>
              <a:t>[Sources]</a:t>
            </a:r>
            <a:endParaRPr/>
          </a:p>
          <a:p>
            <a:pPr indent="0" lvl="0" marL="0" rtl="0" algn="l">
              <a:spcBef>
                <a:spcPts val="0"/>
              </a:spcBef>
              <a:spcAft>
                <a:spcPts val="0"/>
              </a:spcAft>
              <a:buNone/>
            </a:pPr>
            <a:r>
              <a:rPr lang="en-US" sz="1200"/>
              <a:t>https://cloud.google.com/bigquery/docs/table-sampling </a:t>
            </a:r>
            <a:r>
              <a:rPr lang="en-US"/>
              <a:t>-</a:t>
            </a:r>
            <a:r>
              <a:rPr lang="en-US" sz="1200"/>
              <a:t> TABLESAMPLE SYSTEM samples data blocks; sampled query results are not cached.</a:t>
            </a:r>
            <a:endParaRPr/>
          </a:p>
        </p:txBody>
      </p:sp>
      <p:sp>
        <p:nvSpPr>
          <p:cNvPr id="234" name="Google Shape;234;p9: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12: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52" name="Google Shape;252;p12: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GA4’s standard export creates separate date-sharded tables named events_YYYYMMDD, not one table partitioned by date. The wildcard events_* can match many tables; _TABLE_SUFFIX is the portion matched by the wildcard. Filtering it with constant dates makes BigQuery scan only the required daily tables.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If streaming export is enabled, GA4 also creates events_intraday_YYYYMMDD. This is a temporary staging table updated throughout the day and deleted when the stable events_YYYYMMDD daily table is complete. With the events_* wildcard, the suffix of an intraday table begins with intraday_, so the eight-digit BETWEEN filter shown excludes it.</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[Sources]</a:t>
            </a:r>
            <a:endParaRPr/>
          </a:p>
          <a:p>
            <a:pPr indent="0" lvl="0" marL="0" rtl="0" algn="l">
              <a:spcBef>
                <a:spcPts val="0"/>
              </a:spcBef>
              <a:spcAft>
                <a:spcPts val="0"/>
              </a:spcAft>
              <a:buNone/>
            </a:pPr>
            <a:r>
              <a:rPr lang="en-US"/>
              <a:t>https://docs.cloud.google.com/bigquery/docs/querying-wildcard-tables</a:t>
            </a:r>
            <a:endParaRPr/>
          </a:p>
          <a:p>
            <a:pPr indent="0" lvl="0" marL="0" rtl="0" algn="l">
              <a:spcBef>
                <a:spcPts val="0"/>
              </a:spcBef>
              <a:spcAft>
                <a:spcPts val="0"/>
              </a:spcAft>
              <a:buNone/>
            </a:pPr>
            <a:r>
              <a:rPr lang="en-US"/>
              <a:t>https://support.google.com/analytics/answer/7029846</a:t>
            </a:r>
            <a:endParaRPr/>
          </a:p>
          <a:p>
            <a:pPr indent="0" lvl="0" marL="0" rtl="0" algn="l">
              <a:spcBef>
                <a:spcPts val="0"/>
              </a:spcBef>
              <a:spcAft>
                <a:spcPts val="0"/>
              </a:spcAft>
              <a:buNone/>
            </a:pPr>
            <a:r>
              <a:rPr lang="en-US"/>
              <a:t>https://support.google.com/analytics/answer/9358801</a:t>
            </a:r>
            <a:endParaRPr/>
          </a:p>
          <a:p>
            <a:pPr indent="0" lvl="0" marL="0" rtl="0" algn="l">
              <a:spcBef>
                <a:spcPts val="0"/>
              </a:spcBef>
              <a:spcAft>
                <a:spcPts val="0"/>
              </a:spcAft>
              <a:buNone/>
            </a:pPr>
            <a:r>
              <a:t/>
            </a:r>
            <a:endParaRPr/>
          </a:p>
        </p:txBody>
      </p:sp>
      <p:sp>
        <p:nvSpPr>
          <p:cNvPr id="253" name="Google Shape;253;p12: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p5: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91" name="Google Shape;291;p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t>Explain the star: it means every column. In a wide raw analytics table, that can include nested ecommerce items, device data, traffic source fields, parameters, and much more. BigQuery stores data by column, so choosing every column asks it to read far more than most questions need.</a:t>
            </a:r>
            <a:endParaRPr/>
          </a:p>
          <a:p>
            <a:pPr indent="0" lvl="0" marL="0" rtl="0" algn="l">
              <a:spcBef>
                <a:spcPts val="0"/>
              </a:spcBef>
              <a:spcAft>
                <a:spcPts val="0"/>
              </a:spcAft>
              <a:buNone/>
            </a:pPr>
            <a:r>
              <a:t/>
            </a:r>
            <a:endParaRPr sz="1200"/>
          </a:p>
          <a:p>
            <a:pPr indent="0" lvl="0" marL="0" rtl="0" algn="l">
              <a:spcBef>
                <a:spcPts val="0"/>
              </a:spcBef>
              <a:spcAft>
                <a:spcPts val="0"/>
              </a:spcAft>
              <a:buNone/>
            </a:pPr>
            <a:r>
              <a:rPr lang="en-US" sz="1200"/>
              <a:t>The incident was not one spectacular query. Repetition was the multiplier: edit, run, inspect, change, run again.</a:t>
            </a:r>
            <a:endParaRPr/>
          </a:p>
          <a:p>
            <a:pPr indent="0" lvl="0" marL="0" rtl="0" algn="l">
              <a:spcBef>
                <a:spcPts val="0"/>
              </a:spcBef>
              <a:spcAft>
                <a:spcPts val="0"/>
              </a:spcAft>
              <a:buNone/>
            </a:pPr>
            <a:r>
              <a:t/>
            </a:r>
            <a:endParaRPr sz="1200"/>
          </a:p>
          <a:p>
            <a:pPr indent="0" lvl="0" marL="0" rtl="0" algn="l">
              <a:spcBef>
                <a:spcPts val="0"/>
              </a:spcBef>
              <a:spcAft>
                <a:spcPts val="0"/>
              </a:spcAft>
              <a:buNone/>
            </a:pPr>
            <a:r>
              <a:rPr lang="en-US" sz="1200"/>
              <a:t>[Visual/layout suggestion]</a:t>
            </a:r>
            <a:endParaRPr/>
          </a:p>
          <a:p>
            <a:pPr indent="0" lvl="0" marL="0" rtl="0" algn="l">
              <a:spcBef>
                <a:spcPts val="0"/>
              </a:spcBef>
              <a:spcAft>
                <a:spcPts val="0"/>
              </a:spcAft>
              <a:buNone/>
            </a:pPr>
            <a:r>
              <a:rPr lang="en-US" sz="1200"/>
              <a:t>One SELECT * block points to a widening field of columns. The composition should feel like expansion.</a:t>
            </a:r>
            <a:endParaRPr/>
          </a:p>
          <a:p>
            <a:pPr indent="0" lvl="0" marL="0" rtl="0" algn="l">
              <a:spcBef>
                <a:spcPts val="0"/>
              </a:spcBef>
              <a:spcAft>
                <a:spcPts val="0"/>
              </a:spcAft>
              <a:buNone/>
            </a:pPr>
            <a:r>
              <a:t/>
            </a:r>
            <a:endParaRPr sz="1200"/>
          </a:p>
          <a:p>
            <a:pPr indent="0" lvl="0" marL="0" rtl="0" algn="l">
              <a:spcBef>
                <a:spcPts val="0"/>
              </a:spcBef>
              <a:spcAft>
                <a:spcPts val="0"/>
              </a:spcAft>
              <a:buNone/>
            </a:pPr>
            <a:r>
              <a:rPr lang="en-US" sz="1200"/>
              <a:t>[Sources]</a:t>
            </a:r>
            <a:endParaRPr/>
          </a:p>
          <a:p>
            <a:pPr indent="0" lvl="0" marL="0" rtl="0" algn="l">
              <a:spcBef>
                <a:spcPts val="0"/>
              </a:spcBef>
              <a:spcAft>
                <a:spcPts val="0"/>
              </a:spcAft>
              <a:buNone/>
            </a:pPr>
            <a:r>
              <a:rPr lang="en-US" sz="1200"/>
              <a:t>https://cloud.google.com/bigquery/docs/best-practices-performance-compute </a:t>
            </a:r>
            <a:r>
              <a:rPr lang="en-US"/>
              <a:t>-</a:t>
            </a:r>
            <a:r>
              <a:rPr lang="en-US" sz="1200"/>
              <a:t> project only the columns needed; LIMIT with SELECT * does not control bytes read.</a:t>
            </a:r>
            <a:endParaRPr/>
          </a:p>
        </p:txBody>
      </p:sp>
      <p:sp>
        <p:nvSpPr>
          <p:cNvPr id="292" name="Google Shape;292;p5: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7: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25" name="Google Shape;325;p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Walk left to right. A dashboard page is not necessarily one query. Different charts, filters, blends, date changes, viewers, and refreshes can generate multiple BigQuery jobs. If every job hits the same large raw table, the bytes accumulate.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You can measure this instead of guessing. Query the regional INFORMATION_SCHEMA.JOBS view and inspect total_bytes_billed. Looker Studio jobs carry labels including requestor=looker_studio, looker_studio_report_id, and looker_studio_datasource_id, so you can attribute usage to a report or data source.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 fix is usually to put smaller, purpose-built reporting tables between the raw GA4 export and Looker Studio. Build them incrementally with Dataform or scheduled SQL. GA4Dataform can be a useful starter project for analysis-ready GA4 tables, but evaluate and customize it for the use case; the Google Marketing Solutions example is explicitly unsupported, and the similarly named community product is third-party.</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[Sources]</a:t>
            </a:r>
            <a:endParaRPr/>
          </a:p>
          <a:p>
            <a:pPr indent="0" lvl="0" marL="0" rtl="0" algn="l">
              <a:spcBef>
                <a:spcPts val="0"/>
              </a:spcBef>
              <a:spcAft>
                <a:spcPts val="0"/>
              </a:spcAft>
              <a:buNone/>
            </a:pPr>
            <a:r>
              <a:rPr lang="en-US"/>
              <a:t>https://cloud.google.com/bigquery/docs/bi-engine-looker-studio</a:t>
            </a:r>
            <a:endParaRPr/>
          </a:p>
          <a:p>
            <a:pPr indent="0" lvl="0" marL="0" rtl="0" algn="l">
              <a:spcBef>
                <a:spcPts val="0"/>
              </a:spcBef>
              <a:spcAft>
                <a:spcPts val="0"/>
              </a:spcAft>
              <a:buNone/>
            </a:pPr>
            <a:r>
              <a:rPr lang="en-US"/>
              <a:t>https://docs.cloud.google.com/bigquery/docs/information-schema-jobs</a:t>
            </a:r>
            <a:endParaRPr/>
          </a:p>
          <a:p>
            <a:pPr indent="0" lvl="0" marL="0" rtl="0" algn="l">
              <a:spcBef>
                <a:spcPts val="0"/>
              </a:spcBef>
              <a:spcAft>
                <a:spcPts val="0"/>
              </a:spcAft>
              <a:buNone/>
            </a:pPr>
            <a:r>
              <a:rPr lang="en-US"/>
              <a:t>https://github.com/google-marketing-solutions/ga4_dataform</a:t>
            </a:r>
            <a:endParaRPr/>
          </a:p>
          <a:p>
            <a:pPr indent="0" lvl="0" marL="0" rtl="0" algn="l">
              <a:spcBef>
                <a:spcPts val="0"/>
              </a:spcBef>
              <a:spcAft>
                <a:spcPts val="0"/>
              </a:spcAft>
              <a:buNone/>
            </a:pPr>
            <a:r>
              <a:rPr lang="en-US"/>
              <a:t>https://docs.ga4dataform.com/</a:t>
            </a:r>
            <a:endParaRPr/>
          </a:p>
          <a:p>
            <a:pPr indent="0" lvl="0" marL="0" rtl="0" algn="l">
              <a:spcBef>
                <a:spcPts val="0"/>
              </a:spcBef>
              <a:spcAft>
                <a:spcPts val="0"/>
              </a:spcAft>
              <a:buNone/>
            </a:pPr>
            <a:r>
              <a:t/>
            </a:r>
            <a:endParaRPr/>
          </a:p>
        </p:txBody>
      </p:sp>
      <p:sp>
        <p:nvSpPr>
          <p:cNvPr id="326" name="Google Shape;326;p7: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jobs_forensics: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80" name="Google Shape;380;jobs_forensics: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Use this query to identify the most expensive recent query jobs in a project. Replace region-eu with the job location, for example region-us.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 key limitation is retention: INFORMATION_SCHEMA.JOBS views expose 180 days of job history. Therefore the 2024 incident cannot be reconstructed from this view today unless its data was exported elsewhere.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JOBS_BY_PROJECT requires permission to list all jobs in the project. Use JOBS_BY_USER when only the current user's jobs are available.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[Sources]</a:t>
            </a:r>
            <a:endParaRPr/>
          </a:p>
          <a:p>
            <a:pPr indent="0" lvl="0" marL="0" rtl="0" algn="l">
              <a:spcBef>
                <a:spcPts val="0"/>
              </a:spcBef>
              <a:spcAft>
                <a:spcPts val="0"/>
              </a:spcAft>
              <a:buNone/>
            </a:pPr>
            <a:r>
              <a:rPr lang="en-US"/>
              <a:t>https://cloud.google.com/bigquery/docs/information-schema-jobs — JOBS view schema, regional qualification, scope, permissions, and 180-day retention.</a:t>
            </a:r>
            <a:endParaRPr/>
          </a:p>
          <a:p>
            <a:pPr indent="0" lvl="0" marL="0" rtl="0" algn="l">
              <a:spcBef>
                <a:spcPts val="0"/>
              </a:spcBef>
              <a:spcAft>
                <a:spcPts val="0"/>
              </a:spcAft>
              <a:buNone/>
            </a:pPr>
            <a:r>
              <a:t/>
            </a:r>
            <a:endParaRPr/>
          </a:p>
        </p:txBody>
      </p:sp>
      <p:sp>
        <p:nvSpPr>
          <p:cNvPr id="381" name="Google Shape;381;jobs_forensics: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p14: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99" name="Google Shape;399;p14: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t>This is the architecture we should have used sooner. Keep the raw GA4 export as the detailed source of truth. Use Dataform</a:t>
            </a:r>
            <a:r>
              <a:rPr lang="en-US"/>
              <a:t>-</a:t>
            </a:r>
            <a:r>
              <a:rPr lang="en-US" sz="1200"/>
              <a:t>or another transformation workflow</a:t>
            </a:r>
            <a:r>
              <a:rPr lang="en-US"/>
              <a:t>-</a:t>
            </a:r>
            <a:r>
              <a:rPr lang="en-US" sz="1200"/>
              <a:t>to create narrow, aggregated reporting tables on a schedule. Point Looker Studio at those reporting tables.</a:t>
            </a:r>
            <a:endParaRPr/>
          </a:p>
          <a:p>
            <a:pPr indent="0" lvl="0" marL="0" rtl="0" algn="l">
              <a:spcBef>
                <a:spcPts val="0"/>
              </a:spcBef>
              <a:spcAft>
                <a:spcPts val="0"/>
              </a:spcAft>
              <a:buNone/>
            </a:pPr>
            <a:r>
              <a:t/>
            </a:r>
            <a:endParaRPr sz="1200"/>
          </a:p>
          <a:p>
            <a:pPr indent="0" lvl="0" marL="0" rtl="0" algn="l">
              <a:spcBef>
                <a:spcPts val="0"/>
              </a:spcBef>
              <a:spcAft>
                <a:spcPts val="0"/>
              </a:spcAft>
              <a:buNone/>
            </a:pPr>
            <a:r>
              <a:rPr lang="en-US" sz="1200"/>
              <a:t>The key economic idea is reuse: do the expensive transformation intentionally once, then let many dashboard interactions read a much smaller table. Add tests and ownership so the cost controls survive beyond one analyst.</a:t>
            </a:r>
            <a:endParaRPr/>
          </a:p>
          <a:p>
            <a:pPr indent="0" lvl="0" marL="0" rtl="0" algn="l">
              <a:spcBef>
                <a:spcPts val="0"/>
              </a:spcBef>
              <a:spcAft>
                <a:spcPts val="0"/>
              </a:spcAft>
              <a:buNone/>
            </a:pPr>
            <a:r>
              <a:t/>
            </a:r>
            <a:endParaRPr sz="1200"/>
          </a:p>
          <a:p>
            <a:pPr indent="0" lvl="0" marL="0" rtl="0" algn="l">
              <a:spcBef>
                <a:spcPts val="0"/>
              </a:spcBef>
              <a:spcAft>
                <a:spcPts val="0"/>
              </a:spcAft>
              <a:buNone/>
            </a:pPr>
            <a:r>
              <a:rPr lang="en-US" sz="1200"/>
              <a:t>[Visual/layout suggestion]</a:t>
            </a:r>
            <a:endParaRPr/>
          </a:p>
          <a:p>
            <a:pPr indent="0" lvl="0" marL="0" rtl="0" algn="l">
              <a:spcBef>
                <a:spcPts val="0"/>
              </a:spcBef>
              <a:spcAft>
                <a:spcPts val="0"/>
              </a:spcAft>
              <a:buNone/>
            </a:pPr>
            <a:r>
              <a:rPr lang="en-US" sz="1200"/>
              <a:t>Four-stage left-to-right architecture using native shapes: raw export → Dataform → reporting tables → Looker Studio.</a:t>
            </a:r>
            <a:endParaRPr/>
          </a:p>
        </p:txBody>
      </p:sp>
      <p:sp>
        <p:nvSpPr>
          <p:cNvPr id="400" name="Google Shape;400;p14: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p10: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34" name="Google Shape;434;p10: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t>Point out that the BigQuery editor shows an estimate before execution when it can calculate one. Build a physical habit: eyes go to the estimate before the Run button.</a:t>
            </a:r>
            <a:endParaRPr/>
          </a:p>
          <a:p>
            <a:pPr indent="0" lvl="0" marL="0" rtl="0" algn="l">
              <a:spcBef>
                <a:spcPts val="0"/>
              </a:spcBef>
              <a:spcAft>
                <a:spcPts val="0"/>
              </a:spcAft>
              <a:buNone/>
            </a:pPr>
            <a:r>
              <a:t/>
            </a:r>
            <a:endParaRPr sz="1200"/>
          </a:p>
          <a:p>
            <a:pPr indent="0" lvl="0" marL="0" rtl="0" algn="l">
              <a:spcBef>
                <a:spcPts val="0"/>
              </a:spcBef>
              <a:spcAft>
                <a:spcPts val="0"/>
              </a:spcAft>
              <a:buNone/>
            </a:pPr>
            <a:r>
              <a:rPr lang="en-US" sz="1200"/>
              <a:t>If the number surprises you, stop. Check whether you selected every column, missed a partition/date filter, expanded a wildcard too far, or joined to an unexpectedly large table. Estimates are guardrails, not guarantees for every query shape.</a:t>
            </a:r>
            <a:endParaRPr/>
          </a:p>
          <a:p>
            <a:pPr indent="0" lvl="0" marL="0" rtl="0" algn="l">
              <a:spcBef>
                <a:spcPts val="0"/>
              </a:spcBef>
              <a:spcAft>
                <a:spcPts val="0"/>
              </a:spcAft>
              <a:buNone/>
            </a:pPr>
            <a:r>
              <a:t/>
            </a:r>
            <a:endParaRPr sz="1200"/>
          </a:p>
          <a:p>
            <a:pPr indent="0" lvl="0" marL="0" rtl="0" algn="l">
              <a:spcBef>
                <a:spcPts val="0"/>
              </a:spcBef>
              <a:spcAft>
                <a:spcPts val="0"/>
              </a:spcAft>
              <a:buNone/>
            </a:pPr>
            <a:r>
              <a:rPr lang="en-US" sz="1200"/>
              <a:t>[Visual/layout suggestion]</a:t>
            </a:r>
            <a:endParaRPr/>
          </a:p>
          <a:p>
            <a:pPr indent="0" lvl="0" marL="0" rtl="0" algn="l">
              <a:spcBef>
                <a:spcPts val="0"/>
              </a:spcBef>
              <a:spcAft>
                <a:spcPts val="0"/>
              </a:spcAft>
              <a:buNone/>
            </a:pPr>
            <a:r>
              <a:rPr lang="en-US" sz="1200"/>
              <a:t>Mock BigQuery estimate area</a:t>
            </a:r>
            <a:r>
              <a:rPr lang="en-US"/>
              <a:t>-</a:t>
            </a:r>
            <a:r>
              <a:rPr lang="en-US" sz="1200"/>
              <a:t>generic and intentionally free of project identifiers.</a:t>
            </a:r>
            <a:endParaRPr/>
          </a:p>
          <a:p>
            <a:pPr indent="0" lvl="0" marL="0" rtl="0" algn="l">
              <a:spcBef>
                <a:spcPts val="0"/>
              </a:spcBef>
              <a:spcAft>
                <a:spcPts val="0"/>
              </a:spcAft>
              <a:buNone/>
            </a:pPr>
            <a:r>
              <a:t/>
            </a:r>
            <a:endParaRPr sz="1200"/>
          </a:p>
          <a:p>
            <a:pPr indent="0" lvl="0" marL="0" rtl="0" algn="l">
              <a:spcBef>
                <a:spcPts val="0"/>
              </a:spcBef>
              <a:spcAft>
                <a:spcPts val="0"/>
              </a:spcAft>
              <a:buNone/>
            </a:pPr>
            <a:r>
              <a:rPr lang="en-US" sz="1200"/>
              <a:t>[Sources]</a:t>
            </a:r>
            <a:endParaRPr/>
          </a:p>
          <a:p>
            <a:pPr indent="0" lvl="0" marL="0" rtl="0" algn="l">
              <a:spcBef>
                <a:spcPts val="0"/>
              </a:spcBef>
              <a:spcAft>
                <a:spcPts val="0"/>
              </a:spcAft>
              <a:buNone/>
            </a:pPr>
            <a:r>
              <a:rPr lang="en-US" sz="1200"/>
              <a:t>https://cloud.google.com/bigquery/docs/best-practices-costs </a:t>
            </a:r>
            <a:r>
              <a:rPr lang="en-US"/>
              <a:t>-</a:t>
            </a:r>
            <a:r>
              <a:rPr lang="en-US" sz="1200"/>
              <a:t> preview query costs and use dry runs/estimates before execution.</a:t>
            </a:r>
            <a:endParaRPr/>
          </a:p>
        </p:txBody>
      </p:sp>
      <p:sp>
        <p:nvSpPr>
          <p:cNvPr id="435" name="Google Shape;435;p10: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p11: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56" name="Google Shape;456;p1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t>Maximum bytes billed is a seat belt. If BigQuery estimates the query will exceed the ceiling, it refuses to run. Choose a limit appropriate to the task</a:t>
            </a:r>
            <a:r>
              <a:rPr lang="en-US"/>
              <a:t>-</a:t>
            </a:r>
            <a:r>
              <a:rPr lang="en-US" sz="1200"/>
              <a:t>1 GB here is only an example, not a universal recommendation.</a:t>
            </a:r>
            <a:endParaRPr/>
          </a:p>
          <a:p>
            <a:pPr indent="0" lvl="0" marL="0" rtl="0" algn="l">
              <a:spcBef>
                <a:spcPts val="0"/>
              </a:spcBef>
              <a:spcAft>
                <a:spcPts val="0"/>
              </a:spcAft>
              <a:buNone/>
            </a:pPr>
            <a:r>
              <a:t/>
            </a:r>
            <a:endParaRPr sz="1200"/>
          </a:p>
          <a:p>
            <a:pPr indent="0" lvl="0" marL="0" rtl="0" algn="l">
              <a:spcBef>
                <a:spcPts val="0"/>
              </a:spcBef>
              <a:spcAft>
                <a:spcPts val="0"/>
              </a:spcAft>
              <a:buNone/>
            </a:pPr>
            <a:r>
              <a:rPr lang="en-US" sz="1200"/>
              <a:t>This matters even more with AI-assisted analytics. A model can write plausible SQL very quickly; a billing ceiling turns an accidental broad query into an error rather than an invoice. Pair it with read-only permissions and human review where appropriate.</a:t>
            </a:r>
            <a:endParaRPr/>
          </a:p>
          <a:p>
            <a:pPr indent="0" lvl="0" marL="0" rtl="0" algn="l">
              <a:spcBef>
                <a:spcPts val="0"/>
              </a:spcBef>
              <a:spcAft>
                <a:spcPts val="0"/>
              </a:spcAft>
              <a:buNone/>
            </a:pPr>
            <a:r>
              <a:t/>
            </a:r>
            <a:endParaRPr sz="1200"/>
          </a:p>
          <a:p>
            <a:pPr indent="0" lvl="0" marL="0" rtl="0" algn="l">
              <a:spcBef>
                <a:spcPts val="0"/>
              </a:spcBef>
              <a:spcAft>
                <a:spcPts val="0"/>
              </a:spcAft>
              <a:buNone/>
            </a:pPr>
            <a:r>
              <a:rPr lang="en-US" sz="1200"/>
              <a:t>Configuration concept: in an API query job, set query.maximumBytesBilled to a byte value. In the console, use Query settings → Advanced options → Maximum bytes billed.</a:t>
            </a:r>
            <a:endParaRPr/>
          </a:p>
          <a:p>
            <a:pPr indent="0" lvl="0" marL="0" rtl="0" algn="l">
              <a:spcBef>
                <a:spcPts val="0"/>
              </a:spcBef>
              <a:spcAft>
                <a:spcPts val="0"/>
              </a:spcAft>
              <a:buNone/>
            </a:pPr>
            <a:r>
              <a:t/>
            </a:r>
            <a:endParaRPr sz="1200"/>
          </a:p>
          <a:p>
            <a:pPr indent="0" lvl="0" marL="0" rtl="0" algn="l">
              <a:spcBef>
                <a:spcPts val="0"/>
              </a:spcBef>
              <a:spcAft>
                <a:spcPts val="0"/>
              </a:spcAft>
              <a:buNone/>
            </a:pPr>
            <a:r>
              <a:rPr lang="en-US" sz="1200"/>
              <a:t>[Visual/layout suggestion]</a:t>
            </a:r>
            <a:endParaRPr/>
          </a:p>
          <a:p>
            <a:pPr indent="0" lvl="0" marL="0" rtl="0" algn="l">
              <a:spcBef>
                <a:spcPts val="0"/>
              </a:spcBef>
              <a:spcAft>
                <a:spcPts val="0"/>
              </a:spcAft>
              <a:buNone/>
            </a:pPr>
            <a:r>
              <a:rPr lang="en-US" sz="1200"/>
              <a:t>CLI configuration example on the left; safe-failure result on the right; AI warning as a strong bottom message.</a:t>
            </a:r>
            <a:endParaRPr/>
          </a:p>
          <a:p>
            <a:pPr indent="0" lvl="0" marL="0" rtl="0" algn="l">
              <a:spcBef>
                <a:spcPts val="0"/>
              </a:spcBef>
              <a:spcAft>
                <a:spcPts val="0"/>
              </a:spcAft>
              <a:buNone/>
            </a:pPr>
            <a:r>
              <a:t/>
            </a:r>
            <a:endParaRPr sz="1200"/>
          </a:p>
          <a:p>
            <a:pPr indent="0" lvl="0" marL="0" rtl="0" algn="l">
              <a:spcBef>
                <a:spcPts val="0"/>
              </a:spcBef>
              <a:spcAft>
                <a:spcPts val="0"/>
              </a:spcAft>
              <a:buNone/>
            </a:pPr>
            <a:r>
              <a:rPr lang="en-US" sz="1200"/>
              <a:t>[Sources]</a:t>
            </a:r>
            <a:endParaRPr/>
          </a:p>
          <a:p>
            <a:pPr indent="0" lvl="0" marL="0" rtl="0" algn="l">
              <a:spcBef>
                <a:spcPts val="0"/>
              </a:spcBef>
              <a:spcAft>
                <a:spcPts val="0"/>
              </a:spcAft>
              <a:buNone/>
            </a:pPr>
            <a:r>
              <a:rPr lang="en-US" sz="1200"/>
              <a:t>https://cloud.google.com/bigquery/docs/best-practices-costs </a:t>
            </a:r>
            <a:r>
              <a:rPr lang="en-US"/>
              <a:t>-</a:t>
            </a:r>
            <a:r>
              <a:rPr lang="en-US" sz="1200"/>
              <a:t> maximum bytes billed limits query cost and causes queries above the limit to fail.</a:t>
            </a:r>
            <a:endParaRPr/>
          </a:p>
        </p:txBody>
      </p:sp>
      <p:sp>
        <p:nvSpPr>
          <p:cNvPr id="457" name="Google Shape;457;p1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 name="Shape 26"/>
        <p:cNvGrpSpPr/>
        <p:nvPr/>
      </p:nvGrpSpPr>
      <p:grpSpPr>
        <a:xfrm>
          <a:off x="0" y="0"/>
          <a:ext cx="0" cy="0"/>
          <a:chOff x="0" y="0"/>
          <a:chExt cx="0" cy="0"/>
        </a:xfrm>
      </p:grpSpPr>
      <p:sp>
        <p:nvSpPr>
          <p:cNvPr id="27" name="Google Shape;27;g3faa49f939b_1_2: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8" name="Google Shape;28;g3faa49f939b_1_2: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 name="Google Shape;29;g3faa49f939b_1_2: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p13: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76" name="Google Shape;476;p1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Approximate aggregate functions trade some accuracy for lower memory use and faster computation. BigQuery provides APPROX_COUNT_DISTINCT, APPROX_QUANTILES, APPROX_TOP_COUNT, and APPROX_TOP_SUM. HLL++ and KLL sketches offer more control and can be stored and merged later.</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Important pricing distinction: under on-demand pricing, the scan is still billed from the logical bytes read, so an approximate aggregate does not automatically reduce the query bill. The main benefit is performance and lower computational resource use; that can be especially relevant for capacity-based workloads using slots.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[Sources]</a:t>
            </a:r>
            <a:endParaRPr/>
          </a:p>
          <a:p>
            <a:pPr indent="0" lvl="0" marL="0" rtl="0" algn="l">
              <a:spcBef>
                <a:spcPts val="0"/>
              </a:spcBef>
              <a:spcAft>
                <a:spcPts val="0"/>
              </a:spcAft>
              <a:buNone/>
            </a:pPr>
            <a:r>
              <a:rPr lang="en-US"/>
              <a:t>https://docs.cloud.google.com/bigquery/docs/reference/standard-sql/approximate_aggregate_functions</a:t>
            </a:r>
            <a:endParaRPr/>
          </a:p>
          <a:p>
            <a:pPr indent="0" lvl="0" marL="0" rtl="0" algn="l">
              <a:spcBef>
                <a:spcPts val="0"/>
              </a:spcBef>
              <a:spcAft>
                <a:spcPts val="0"/>
              </a:spcAft>
              <a:buNone/>
            </a:pPr>
            <a:r>
              <a:rPr lang="en-US"/>
              <a:t>https://docs.cloud.google.com/bigquery/docs/sketches</a:t>
            </a:r>
            <a:endParaRPr/>
          </a:p>
          <a:p>
            <a:pPr indent="0" lvl="0" marL="0" rtl="0" algn="l">
              <a:spcBef>
                <a:spcPts val="0"/>
              </a:spcBef>
              <a:spcAft>
                <a:spcPts val="0"/>
              </a:spcAft>
              <a:buNone/>
            </a:pPr>
            <a:r>
              <a:rPr lang="en-US"/>
              <a:t>https://docs.cloud.google.com/bigquery/docs/best-practices-costs</a:t>
            </a:r>
            <a:endParaRPr/>
          </a:p>
          <a:p>
            <a:pPr indent="0" lvl="0" marL="0" rtl="0" algn="l">
              <a:spcBef>
                <a:spcPts val="0"/>
              </a:spcBef>
              <a:spcAft>
                <a:spcPts val="0"/>
              </a:spcAft>
              <a:buNone/>
            </a:pPr>
            <a:r>
              <a:t/>
            </a:r>
            <a:endParaRPr/>
          </a:p>
        </p:txBody>
      </p:sp>
      <p:sp>
        <p:nvSpPr>
          <p:cNvPr id="477" name="Google Shape;477;p1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other_practices: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00" name="Google Shape;500;other_practices: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“Largest table first” means place the largest fact table as the first/left input of the JOIN and the smallest lookup table on the right. It does not mean changing an INNER JOIN into a LEFT JOIN; the join type must follow the required result semantics.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Why it helps: BigQuery can broadcast a sufficiently small right-hand table to the workers already processing the large table. This can avoid a more expensive shuffle of both inputs. The optimizer often chooses the plan itself, but explicit ordering remains Google's recommended pattern. Filtering or pre-aggregating before the join can matter even more.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BigQuery cached results are best-effort and typically live for about 24 hours. A cache hit bills zero query bytes, but it generally requires identical query text and unchanged source tables. Cache can be invalidated sooner and does not apply in several cases, including wildcard-table queries, recent streaming inserts, destination tables, or nondeterministic functions.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For dashboards and pipelines, align refresh frequency with actual data updates. Treat caching as a free bonus, not as a cost-control guarantee: BI tools may issue multiple or slightly different SQL statements.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[Sources]</a:t>
            </a:r>
            <a:endParaRPr/>
          </a:p>
          <a:p>
            <a:pPr indent="0" lvl="0" marL="0" rtl="0" algn="l">
              <a:spcBef>
                <a:spcPts val="0"/>
              </a:spcBef>
              <a:spcAft>
                <a:spcPts val="0"/>
              </a:spcAft>
              <a:buNone/>
            </a:pPr>
            <a:r>
              <a:rPr lang="en-US"/>
              <a:t>https://cloud.google.com/bigquery/docs/best-practices-performance-compute — join ordering, broadcast joins, and reducing data before JOIN.</a:t>
            </a:r>
            <a:endParaRPr/>
          </a:p>
          <a:p>
            <a:pPr indent="0" lvl="0" marL="0" rtl="0" algn="l">
              <a:spcBef>
                <a:spcPts val="0"/>
              </a:spcBef>
              <a:spcAft>
                <a:spcPts val="0"/>
              </a:spcAft>
              <a:buNone/>
            </a:pPr>
            <a:r>
              <a:rPr lang="en-US"/>
              <a:t>https://cloud.google.com/bigquery/docs/cached-results — cache lifetime, zero query charge on cache hits, requirements, and exceptions.</a:t>
            </a:r>
            <a:endParaRPr/>
          </a:p>
          <a:p>
            <a:pPr indent="0" lvl="0" marL="0" rtl="0" algn="l">
              <a:spcBef>
                <a:spcPts val="0"/>
              </a:spcBef>
              <a:spcAft>
                <a:spcPts val="0"/>
              </a:spcAft>
              <a:buNone/>
            </a:pPr>
            <a:r>
              <a:t/>
            </a:r>
            <a:endParaRPr/>
          </a:p>
        </p:txBody>
      </p:sp>
      <p:sp>
        <p:nvSpPr>
          <p:cNvPr id="501" name="Google Shape;501;other_practices: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p16: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26" name="Google Shape;526;p16: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t>Close by reading the six rules quickly. Add a seventh verbally: watch query history and billing trends, because prevention includes feedback.</a:t>
            </a:r>
            <a:endParaRPr/>
          </a:p>
          <a:p>
            <a:pPr indent="0" lvl="0" marL="0" rtl="0" algn="l">
              <a:spcBef>
                <a:spcPts val="0"/>
              </a:spcBef>
              <a:spcAft>
                <a:spcPts val="0"/>
              </a:spcAft>
              <a:buNone/>
            </a:pPr>
            <a:r>
              <a:t/>
            </a:r>
            <a:endParaRPr sz="1200"/>
          </a:p>
          <a:p>
            <a:pPr indent="0" lvl="0" marL="0" rtl="0" algn="l">
              <a:spcBef>
                <a:spcPts val="0"/>
              </a:spcBef>
              <a:spcAft>
                <a:spcPts val="0"/>
              </a:spcAft>
              <a:buNone/>
            </a:pPr>
            <a:r>
              <a:rPr lang="en-US" sz="1200"/>
              <a:t>Resolve the opening: the €1,700 bill was painful, but the mistake became useful once it changed the system</a:t>
            </a:r>
            <a:r>
              <a:rPr lang="en-US"/>
              <a:t>-</a:t>
            </a:r>
            <a:r>
              <a:rPr lang="en-US" sz="1200"/>
              <a:t>not just my memory.</a:t>
            </a:r>
            <a:endParaRPr/>
          </a:p>
          <a:p>
            <a:pPr indent="0" lvl="0" marL="0" rtl="0" algn="l">
              <a:spcBef>
                <a:spcPts val="0"/>
              </a:spcBef>
              <a:spcAft>
                <a:spcPts val="0"/>
              </a:spcAft>
              <a:buNone/>
            </a:pPr>
            <a:r>
              <a:t/>
            </a:r>
            <a:endParaRPr sz="1200"/>
          </a:p>
          <a:p>
            <a:pPr indent="0" lvl="0" marL="0" rtl="0" algn="l">
              <a:spcBef>
                <a:spcPts val="0"/>
              </a:spcBef>
              <a:spcAft>
                <a:spcPts val="0"/>
              </a:spcAft>
              <a:buNone/>
            </a:pPr>
            <a:r>
              <a:rPr lang="en-US" sz="1200"/>
              <a:t>Then invite discussion with the exact prompt on the slide. Encourage people to anonymize their examples. If time is short, ask for one story and one guardrail the room would add.</a:t>
            </a:r>
            <a:endParaRPr/>
          </a:p>
          <a:p>
            <a:pPr indent="0" lvl="0" marL="0" rtl="0" algn="l">
              <a:spcBef>
                <a:spcPts val="0"/>
              </a:spcBef>
              <a:spcAft>
                <a:spcPts val="0"/>
              </a:spcAft>
              <a:buNone/>
            </a:pPr>
            <a:r>
              <a:t/>
            </a:r>
            <a:endParaRPr sz="1200"/>
          </a:p>
          <a:p>
            <a:pPr indent="0" lvl="0" marL="0" rtl="0" algn="l">
              <a:spcBef>
                <a:spcPts val="0"/>
              </a:spcBef>
              <a:spcAft>
                <a:spcPts val="0"/>
              </a:spcAft>
              <a:buNone/>
            </a:pPr>
            <a:r>
              <a:rPr lang="en-US" sz="1200"/>
              <a:t>[Visual/layout suggestion]</a:t>
            </a:r>
            <a:endParaRPr/>
          </a:p>
          <a:p>
            <a:pPr indent="0" lvl="0" marL="0" rtl="0" algn="l">
              <a:spcBef>
                <a:spcPts val="0"/>
              </a:spcBef>
              <a:spcAft>
                <a:spcPts val="0"/>
              </a:spcAft>
              <a:buNone/>
            </a:pPr>
            <a:r>
              <a:rPr lang="en-US" sz="1200"/>
              <a:t>Two-column checklist with generous spacing; finish on a large discussion question rather than a generic thank-you.</a:t>
            </a:r>
            <a:endParaRPr/>
          </a:p>
          <a:p>
            <a:pPr indent="0" lvl="0" marL="0" rtl="0" algn="l">
              <a:spcBef>
                <a:spcPts val="0"/>
              </a:spcBef>
              <a:spcAft>
                <a:spcPts val="0"/>
              </a:spcAft>
              <a:buNone/>
            </a:pPr>
            <a:r>
              <a:t/>
            </a:r>
            <a:endParaRPr sz="1200"/>
          </a:p>
          <a:p>
            <a:pPr indent="0" lvl="0" marL="0" rtl="0" algn="l">
              <a:spcBef>
                <a:spcPts val="0"/>
              </a:spcBef>
              <a:spcAft>
                <a:spcPts val="0"/>
              </a:spcAft>
              <a:buNone/>
            </a:pPr>
            <a:r>
              <a:rPr lang="en-US" sz="1200"/>
              <a:t>[Sources]</a:t>
            </a:r>
            <a:endParaRPr/>
          </a:p>
          <a:p>
            <a:pPr indent="0" lvl="0" marL="0" rtl="0" algn="l">
              <a:spcBef>
                <a:spcPts val="0"/>
              </a:spcBef>
              <a:spcAft>
                <a:spcPts val="0"/>
              </a:spcAft>
              <a:buNone/>
            </a:pPr>
            <a:r>
              <a:rPr lang="en-US" sz="1200"/>
              <a:t>https://cloud.google.com/bigquery/docs/best-practices-costs </a:t>
            </a:r>
            <a:r>
              <a:rPr lang="en-US"/>
              <a:t>-</a:t>
            </a:r>
            <a:r>
              <a:rPr lang="en-US" sz="1200"/>
              <a:t> official cost-control practices summarized throughout the checklist.</a:t>
            </a:r>
            <a:endParaRPr/>
          </a:p>
        </p:txBody>
      </p:sp>
      <p:sp>
        <p:nvSpPr>
          <p:cNvPr id="527" name="Google Shape;527;p16: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 name="Shape 556"/>
        <p:cNvGrpSpPr/>
        <p:nvPr/>
      </p:nvGrpSpPr>
      <p:grpSpPr>
        <a:xfrm>
          <a:off x="0" y="0"/>
          <a:ext cx="0" cy="0"/>
          <a:chOff x="0" y="0"/>
          <a:chExt cx="0" cy="0"/>
        </a:xfrm>
      </p:grpSpPr>
      <p:sp>
        <p:nvSpPr>
          <p:cNvPr id="557" name="Google Shape;557;thank_you_final: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58" name="Google Shape;558;thank_you_final: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9" name="Google Shape;559;thank_you_final: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 name="Shape 39"/>
        <p:cNvGrpSpPr/>
        <p:nvPr/>
      </p:nvGrpSpPr>
      <p:grpSpPr>
        <a:xfrm>
          <a:off x="0" y="0"/>
          <a:ext cx="0" cy="0"/>
          <a:chOff x="0" y="0"/>
          <a:chExt cx="0" cy="0"/>
        </a:xfrm>
      </p:grpSpPr>
      <p:sp>
        <p:nvSpPr>
          <p:cNvPr id="40" name="Google Shape;40;g3faa49f939b_1_35: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1" name="Google Shape;41;g3faa49f939b_1_3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 name="Google Shape;42;g3faa49f939b_1_35: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 name="Shape 48"/>
        <p:cNvGrpSpPr/>
        <p:nvPr/>
      </p:nvGrpSpPr>
      <p:grpSpPr>
        <a:xfrm>
          <a:off x="0" y="0"/>
          <a:ext cx="0" cy="0"/>
          <a:chOff x="0" y="0"/>
          <a:chExt cx="0" cy="0"/>
        </a:xfrm>
      </p:grpSpPr>
      <p:sp>
        <p:nvSpPr>
          <p:cNvPr id="49" name="Google Shape;49;p2: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0" name="Google Shape;50;p2: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 name="Google Shape;51;p2: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3fb370e7871_0_0: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7" name="Google Shape;77;g3fb370e7871_0_0: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 name="Google Shape;78;g3fb370e7871_0_0: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3: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6" name="Google Shape;86;p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t>Use the library analogy. Imagine asking a librarian to find ten lines. If the librarian must read eight shelves to find them, you pay for eight shelves read</a:t>
            </a:r>
            <a:r>
              <a:rPr lang="en-US"/>
              <a:t>-</a:t>
            </a:r>
            <a:r>
              <a:rPr lang="en-US" sz="1200"/>
              <a:t>not for ten lines copied into your notebook.</a:t>
            </a:r>
            <a:endParaRPr/>
          </a:p>
          <a:p>
            <a:pPr indent="0" lvl="0" marL="0" rtl="0" algn="l">
              <a:spcBef>
                <a:spcPts val="0"/>
              </a:spcBef>
              <a:spcAft>
                <a:spcPts val="0"/>
              </a:spcAft>
              <a:buNone/>
            </a:pPr>
            <a:r>
              <a:t/>
            </a:r>
            <a:endParaRPr sz="1200"/>
          </a:p>
          <a:p>
            <a:pPr indent="0" lvl="0" marL="0" rtl="0" algn="l">
              <a:spcBef>
                <a:spcPts val="0"/>
              </a:spcBef>
              <a:spcAft>
                <a:spcPts val="0"/>
              </a:spcAft>
              <a:buNone/>
            </a:pPr>
            <a:r>
              <a:rPr lang="en-US" sz="1200"/>
              <a:t>With BigQuery on-demand pricing, the main query charge is based on bytes processed. BigQuery is columnar, so selecting fewer columns can reduce what it reads. A tiny result can still require a huge scan. Mention that storage and other pricing models exist, but they are outside today’s beginner story.</a:t>
            </a:r>
            <a:endParaRPr/>
          </a:p>
          <a:p>
            <a:pPr indent="0" lvl="0" marL="0" rtl="0" algn="l">
              <a:spcBef>
                <a:spcPts val="0"/>
              </a:spcBef>
              <a:spcAft>
                <a:spcPts val="0"/>
              </a:spcAft>
              <a:buNone/>
            </a:pPr>
            <a:r>
              <a:t/>
            </a:r>
            <a:endParaRPr sz="1200"/>
          </a:p>
          <a:p>
            <a:pPr indent="0" lvl="0" marL="0" rtl="0" algn="l">
              <a:spcBef>
                <a:spcPts val="0"/>
              </a:spcBef>
              <a:spcAft>
                <a:spcPts val="0"/>
              </a:spcAft>
              <a:buNone/>
            </a:pPr>
            <a:r>
              <a:rPr lang="en-US" sz="1200"/>
              <a:t>[Visual/layout suggestion]</a:t>
            </a:r>
            <a:endParaRPr/>
          </a:p>
          <a:p>
            <a:pPr indent="0" lvl="0" marL="0" rtl="0" algn="l">
              <a:spcBef>
                <a:spcPts val="0"/>
              </a:spcBef>
              <a:spcAft>
                <a:spcPts val="0"/>
              </a:spcAft>
              <a:buNone/>
            </a:pPr>
            <a:r>
              <a:rPr lang="en-US" sz="1200"/>
              <a:t>A simple library shelf visual flows into a tiny result sheet. Keep the analogy central and the pricing caveat in notes.</a:t>
            </a:r>
            <a:endParaRPr/>
          </a:p>
          <a:p>
            <a:pPr indent="0" lvl="0" marL="0" rtl="0" algn="l">
              <a:spcBef>
                <a:spcPts val="0"/>
              </a:spcBef>
              <a:spcAft>
                <a:spcPts val="0"/>
              </a:spcAft>
              <a:buNone/>
            </a:pPr>
            <a:r>
              <a:t/>
            </a:r>
            <a:endParaRPr sz="1200"/>
          </a:p>
          <a:p>
            <a:pPr indent="0" lvl="0" marL="0" rtl="0" algn="l">
              <a:spcBef>
                <a:spcPts val="0"/>
              </a:spcBef>
              <a:spcAft>
                <a:spcPts val="0"/>
              </a:spcAft>
              <a:buNone/>
            </a:pPr>
            <a:r>
              <a:rPr lang="en-US" sz="1200"/>
              <a:t>[Sources]</a:t>
            </a:r>
            <a:endParaRPr/>
          </a:p>
          <a:p>
            <a:pPr indent="0" lvl="0" marL="0" rtl="0" algn="l">
              <a:spcBef>
                <a:spcPts val="0"/>
              </a:spcBef>
              <a:spcAft>
                <a:spcPts val="0"/>
              </a:spcAft>
              <a:buNone/>
            </a:pPr>
            <a:r>
              <a:rPr lang="en-US" sz="1200"/>
              <a:t>https://cloud.google.com/bigquery/pricing </a:t>
            </a:r>
            <a:r>
              <a:rPr lang="en-US"/>
              <a:t>-</a:t>
            </a:r>
            <a:r>
              <a:rPr lang="en-US" sz="1200"/>
              <a:t> on-demand pricing is based on bytes processed; LIMIT does not reduce selected-column processing.</a:t>
            </a:r>
            <a:endParaRPr/>
          </a:p>
        </p:txBody>
      </p:sp>
      <p:sp>
        <p:nvSpPr>
          <p:cNvPr id="87" name="Google Shape;87;p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3_costs: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16" name="Google Shape;116;p3_costs: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Use the library analogy, but distinguish the two bills. Storage is the books kept on the shelves. On-demand query processing is the librarian reading shelves during each search.</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Standard on-demand beginner figures: the first 1 TiB of query data processed each month is free, then the listed standard price is about $6.25 per TiB scanned. The first 10 GiB of storage each month is free. Prices can vary by region and billing currency.</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A table or partition not modified for 90 consecutive days automatically qualifies for the long-term storage rate. This is roughly 50% lower in the common pricing story. Querying does not reset the timer; modifying stored data does.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Keep the takeaway conceptual: there are three levers. Make the library smaller by removing or archiving data you do not need. Make each search smaller by asking for fewer columns or partitions. And be willing to abandon a search when the estimate is clearly too expensive.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[Sources]</a:t>
            </a:r>
            <a:endParaRPr/>
          </a:p>
          <a:p>
            <a:pPr indent="0" lvl="0" marL="0" rtl="0" algn="l">
              <a:spcBef>
                <a:spcPts val="0"/>
              </a:spcBef>
              <a:spcAft>
                <a:spcPts val="0"/>
              </a:spcAft>
              <a:buNone/>
            </a:pPr>
            <a:r>
              <a:rPr lang="en-US"/>
              <a:t>https://cloud.google.com/bigquery/pricing</a:t>
            </a:r>
            <a:endParaRPr/>
          </a:p>
          <a:p>
            <a:pPr indent="0" lvl="0" marL="0" rtl="0" algn="l">
              <a:spcBef>
                <a:spcPts val="0"/>
              </a:spcBef>
              <a:spcAft>
                <a:spcPts val="0"/>
              </a:spcAft>
              <a:buNone/>
            </a:pPr>
            <a:r>
              <a:rPr lang="en-US"/>
              <a:t>https://docs.cloud.google.com/bigquery/docs/best-practices-costs</a:t>
            </a:r>
            <a:endParaRPr/>
          </a:p>
          <a:p>
            <a:pPr indent="0" lvl="0" marL="0" rtl="0" algn="l">
              <a:spcBef>
                <a:spcPts val="0"/>
              </a:spcBef>
              <a:spcAft>
                <a:spcPts val="0"/>
              </a:spcAft>
              <a:buNone/>
            </a:pPr>
            <a:r>
              <a:rPr lang="en-US"/>
              <a:t>https://docs.cloud.google.com/bigquery/docs/custom-quotas</a:t>
            </a:r>
            <a:endParaRPr/>
          </a:p>
        </p:txBody>
      </p:sp>
      <p:sp>
        <p:nvSpPr>
          <p:cNvPr id="117" name="Google Shape;117;p3_costs: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3_storage_model: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39" name="Google Shape;139;p3_storage_model: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choice applies only to storage billing, not to on-demand query pricing. BigQuery stores the same compressed physical data either way; the dataset setting changes only which byte measurement appears on the bill.</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Use the example: 100 GB logical versus 30 GB physical. Logical billing charges 100 GB at the lower logical rate. Physical billing charges 30 GB at a per-GiB rate that is roughly twice as high in common regions, so strong compression is required before physical billing wins.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 catch is history. With logical billing, time travel and fail-safe storage are included in the base rate. With physical billing, those historical copies are billed separately at active physical rates. A Dataform model that runs CREATE OR REPLACE TABLE daily can therefore accumulate short-lived historical storage; incremental models that update only recent partitions reduce that risk.</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GA4 event exports are often nested, repetitive, append-oriented, and partitioned by day, so physical billing can be a good candidate for the raw dataset-but measure first with INFORMATION_SCHEMA.TABLE_STORAGE. The setting is per dataset, takes about 24 hours to apply, and cannot be changed again for 14 days.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[Sources]</a:t>
            </a:r>
            <a:endParaRPr/>
          </a:p>
          <a:p>
            <a:pPr indent="0" lvl="0" marL="0" rtl="0" algn="l">
              <a:spcBef>
                <a:spcPts val="0"/>
              </a:spcBef>
              <a:spcAft>
                <a:spcPts val="0"/>
              </a:spcAft>
              <a:buNone/>
            </a:pPr>
            <a:r>
              <a:rPr lang="en-US"/>
              <a:t>https://docs.cloud.google.com/bigquery/docs/storage_overview</a:t>
            </a:r>
            <a:endParaRPr/>
          </a:p>
          <a:p>
            <a:pPr indent="0" lvl="0" marL="0" rtl="0" algn="l">
              <a:spcBef>
                <a:spcPts val="0"/>
              </a:spcBef>
              <a:spcAft>
                <a:spcPts val="0"/>
              </a:spcAft>
              <a:buNone/>
            </a:pPr>
            <a:r>
              <a:rPr lang="en-US"/>
              <a:t>https://docs.cloud.google.com/bigquery/docs/time-travel</a:t>
            </a:r>
            <a:endParaRPr/>
          </a:p>
          <a:p>
            <a:pPr indent="0" lvl="0" marL="0" rtl="0" algn="l">
              <a:spcBef>
                <a:spcPts val="0"/>
              </a:spcBef>
              <a:spcAft>
                <a:spcPts val="0"/>
              </a:spcAft>
              <a:buNone/>
            </a:pPr>
            <a:r>
              <a:rPr lang="en-US"/>
              <a:t>https://docs.cloud.google.com/bigquery/docs/information-schema-table-storage</a:t>
            </a:r>
            <a:endParaRPr/>
          </a:p>
        </p:txBody>
      </p:sp>
      <p:sp>
        <p:nvSpPr>
          <p:cNvPr id="140" name="Google Shape;140;p3_storage_model: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3_choices: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62" name="Google Shape;162;p3_choices: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First, make the library smaller: keep less data in BigQuery when it is no longer useful. Second, ask the librarian to read less: select fewer columns and prune partitions. Third, be impatient and abandon a search when the estimate is clearly too expensive. Finally, larger or more advanced teams can move away from per-byte on-demand pricing and reserve slot capacity instead.</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 key transition from the previous slide: storage and searches are the two bills; these are the broad ways to change those bills.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[Sources]</a:t>
            </a:r>
            <a:endParaRPr/>
          </a:p>
          <a:p>
            <a:pPr indent="0" lvl="0" marL="0" rtl="0" algn="l">
              <a:spcBef>
                <a:spcPts val="0"/>
              </a:spcBef>
              <a:spcAft>
                <a:spcPts val="0"/>
              </a:spcAft>
              <a:buNone/>
            </a:pPr>
            <a:r>
              <a:rPr lang="en-US"/>
              <a:t>https://cloud.google.com/bigquery/pricing</a:t>
            </a:r>
            <a:endParaRPr/>
          </a:p>
          <a:p>
            <a:pPr indent="0" lvl="0" marL="0" rtl="0" algn="l">
              <a:spcBef>
                <a:spcPts val="0"/>
              </a:spcBef>
              <a:spcAft>
                <a:spcPts val="0"/>
              </a:spcAft>
              <a:buNone/>
            </a:pPr>
            <a:r>
              <a:rPr lang="en-US"/>
              <a:t>https://docs.cloud.google.com/bigquery/docs/best-practices-costs</a:t>
            </a:r>
            <a:endParaRPr/>
          </a:p>
        </p:txBody>
      </p:sp>
      <p:sp>
        <p:nvSpPr>
          <p:cNvPr id="163" name="Google Shape;163;p3_choices: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hyperlink" Target="http://bmateas.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jp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comments" Target="../comments/commen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1D29"/>
        </a:solidFill>
      </p:bgPr>
    </p:bg>
    <p:spTree>
      <p:nvGrpSpPr>
        <p:cNvPr id="15" name="Shape 15"/>
        <p:cNvGrpSpPr/>
        <p:nvPr/>
      </p:nvGrpSpPr>
      <p:grpSpPr>
        <a:xfrm>
          <a:off x="0" y="0"/>
          <a:ext cx="0" cy="0"/>
          <a:chOff x="0" y="0"/>
          <a:chExt cx="0" cy="0"/>
        </a:xfrm>
      </p:grpSpPr>
      <p:sp>
        <p:nvSpPr>
          <p:cNvPr id="16" name="Google Shape;16;p3"/>
          <p:cNvSpPr/>
          <p:nvPr/>
        </p:nvSpPr>
        <p:spPr>
          <a:xfrm>
            <a:off x="0" y="0"/>
            <a:ext cx="1809750" cy="266700"/>
          </a:xfrm>
          <a:prstGeom prst="parallelogram">
            <a:avLst>
              <a:gd fmla="val 25000" name="adj"/>
            </a:avLst>
          </a:prstGeom>
          <a:solidFill>
            <a:srgbClr val="2329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3"/>
          <p:cNvSpPr/>
          <p:nvPr/>
        </p:nvSpPr>
        <p:spPr>
          <a:xfrm>
            <a:off x="0" y="266700"/>
            <a:ext cx="1238250" cy="228600"/>
          </a:xfrm>
          <a:prstGeom prst="parallelogram">
            <a:avLst>
              <a:gd fmla="val 25000" name="adj"/>
            </a:avLst>
          </a:prstGeom>
          <a:solidFill>
            <a:srgbClr val="0A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3"/>
          <p:cNvSpPr/>
          <p:nvPr/>
        </p:nvSpPr>
        <p:spPr>
          <a:xfrm>
            <a:off x="400050" y="495300"/>
            <a:ext cx="1047750" cy="190500"/>
          </a:xfrm>
          <a:prstGeom prst="parallelogram">
            <a:avLst>
              <a:gd fmla="val 25000" name="adj"/>
            </a:avLst>
          </a:prstGeom>
          <a:solidFill>
            <a:srgbClr val="8BD7B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3"/>
          <p:cNvSpPr/>
          <p:nvPr/>
        </p:nvSpPr>
        <p:spPr>
          <a:xfrm>
            <a:off x="10382250" y="0"/>
            <a:ext cx="1809750" cy="266700"/>
          </a:xfrm>
          <a:prstGeom prst="parallelogram">
            <a:avLst>
              <a:gd fmla="val 25000" name="adj"/>
            </a:avLst>
          </a:prstGeom>
          <a:solidFill>
            <a:srgbClr val="2329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3"/>
          <p:cNvSpPr/>
          <p:nvPr/>
        </p:nvSpPr>
        <p:spPr>
          <a:xfrm>
            <a:off x="10953750" y="266700"/>
            <a:ext cx="1238250" cy="228600"/>
          </a:xfrm>
          <a:prstGeom prst="parallelogram">
            <a:avLst>
              <a:gd fmla="val 25000" name="adj"/>
            </a:avLst>
          </a:prstGeom>
          <a:solidFill>
            <a:srgbClr val="0A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3"/>
          <p:cNvSpPr/>
          <p:nvPr/>
        </p:nvSpPr>
        <p:spPr>
          <a:xfrm>
            <a:off x="10477500" y="495300"/>
            <a:ext cx="1047750" cy="190500"/>
          </a:xfrm>
          <a:prstGeom prst="parallelogram">
            <a:avLst>
              <a:gd fmla="val 25000" name="adj"/>
            </a:avLst>
          </a:prstGeom>
          <a:solidFill>
            <a:srgbClr val="8BD7B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3"/>
          <p:cNvSpPr/>
          <p:nvPr/>
        </p:nvSpPr>
        <p:spPr>
          <a:xfrm>
            <a:off x="1238250" y="1428750"/>
            <a:ext cx="6858000" cy="25717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4350">
                <a:solidFill>
                  <a:srgbClr val="F7F9FC"/>
                </a:solidFill>
              </a:rPr>
              <a:t>How I accidentally cost</a:t>
            </a:r>
            <a:endParaRPr/>
          </a:p>
          <a:p>
            <a:pPr indent="0" lvl="0" marL="0" marR="0" rtl="0" algn="l">
              <a:spcBef>
                <a:spcPts val="0"/>
              </a:spcBef>
              <a:spcAft>
                <a:spcPts val="0"/>
              </a:spcAft>
              <a:buNone/>
            </a:pPr>
            <a:r>
              <a:rPr b="1" lang="en-US" sz="4350">
                <a:solidFill>
                  <a:srgbClr val="F7F9FC"/>
                </a:solidFill>
              </a:rPr>
              <a:t>a client </a:t>
            </a:r>
            <a:r>
              <a:rPr b="1" lang="en-US" sz="4350">
                <a:solidFill>
                  <a:srgbClr val="E06666"/>
                </a:solidFill>
              </a:rPr>
              <a:t>1700 €</a:t>
            </a:r>
            <a:endParaRPr>
              <a:solidFill>
                <a:srgbClr val="E06666"/>
              </a:solidFill>
            </a:endParaRPr>
          </a:p>
          <a:p>
            <a:pPr indent="0" lvl="0" marL="0" marR="0" rtl="0" algn="l">
              <a:spcBef>
                <a:spcPts val="0"/>
              </a:spcBef>
              <a:spcAft>
                <a:spcPts val="0"/>
              </a:spcAft>
              <a:buNone/>
            </a:pPr>
            <a:r>
              <a:rPr b="1" lang="en-US" sz="4350">
                <a:solidFill>
                  <a:srgbClr val="F7F9FC"/>
                </a:solidFill>
              </a:rPr>
              <a:t>in BigQuery</a:t>
            </a:r>
            <a:endParaRPr/>
          </a:p>
        </p:txBody>
      </p:sp>
      <p:sp>
        <p:nvSpPr>
          <p:cNvPr id="23" name="Google Shape;23;p3"/>
          <p:cNvSpPr/>
          <p:nvPr/>
        </p:nvSpPr>
        <p:spPr>
          <a:xfrm>
            <a:off x="1257300" y="4333875"/>
            <a:ext cx="5715000" cy="381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lang="en-US" sz="1900">
                <a:solidFill>
                  <a:srgbClr val="AEB8C9"/>
                </a:solidFill>
              </a:rPr>
              <a:t>Beginner lessons to avoid it</a:t>
            </a:r>
            <a:endParaRPr/>
          </a:p>
        </p:txBody>
      </p:sp>
      <p:pic>
        <p:nvPicPr>
          <p:cNvPr id="24" name="Google Shape;24;p3"/>
          <p:cNvPicPr preferRelativeResize="0"/>
          <p:nvPr/>
        </p:nvPicPr>
        <p:blipFill>
          <a:blip r:embed="rId3">
            <a:alphaModFix/>
          </a:blip>
          <a:stretch>
            <a:fillRect/>
          </a:stretch>
        </p:blipFill>
        <p:spPr>
          <a:xfrm>
            <a:off x="10382238" y="5551175"/>
            <a:ext cx="1473825" cy="1070975"/>
          </a:xfrm>
          <a:prstGeom prst="rect">
            <a:avLst/>
          </a:prstGeom>
          <a:noFill/>
          <a:ln>
            <a:noFill/>
          </a:ln>
        </p:spPr>
      </p:pic>
      <p:sp>
        <p:nvSpPr>
          <p:cNvPr id="25" name="Google Shape;25;p3"/>
          <p:cNvSpPr/>
          <p:nvPr/>
        </p:nvSpPr>
        <p:spPr>
          <a:xfrm>
            <a:off x="1238250" y="5551175"/>
            <a:ext cx="11049000" cy="4584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2000">
                <a:solidFill>
                  <a:srgbClr val="F7F9FC"/>
                </a:solidFill>
              </a:rPr>
              <a:t>Branislav Mateáš | </a:t>
            </a:r>
            <a:r>
              <a:rPr b="1" lang="en-US" sz="2000" u="sng">
                <a:solidFill>
                  <a:schemeClr val="hlink"/>
                </a:solidFill>
                <a:hlinkClick r:id="rId4"/>
              </a:rPr>
              <a:t>BMateas.com</a:t>
            </a:r>
            <a:endParaRPr sz="20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1D29"/>
        </a:solidFill>
      </p:bgPr>
    </p:bg>
    <p:spTree>
      <p:nvGrpSpPr>
        <p:cNvPr id="195" name="Shape 195"/>
        <p:cNvGrpSpPr/>
        <p:nvPr/>
      </p:nvGrpSpPr>
      <p:grpSpPr>
        <a:xfrm>
          <a:off x="0" y="0"/>
          <a:ext cx="0" cy="0"/>
          <a:chOff x="0" y="0"/>
          <a:chExt cx="0" cy="0"/>
        </a:xfrm>
      </p:grpSpPr>
      <p:sp>
        <p:nvSpPr>
          <p:cNvPr id="196" name="Google Shape;196;p12"/>
          <p:cNvSpPr/>
          <p:nvPr/>
        </p:nvSpPr>
        <p:spPr>
          <a:xfrm>
            <a:off x="0" y="0"/>
            <a:ext cx="1809750" cy="266700"/>
          </a:xfrm>
          <a:prstGeom prst="parallelogram">
            <a:avLst>
              <a:gd fmla="val 25000" name="adj"/>
            </a:avLst>
          </a:prstGeom>
          <a:solidFill>
            <a:srgbClr val="2329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12"/>
          <p:cNvSpPr/>
          <p:nvPr/>
        </p:nvSpPr>
        <p:spPr>
          <a:xfrm>
            <a:off x="0" y="266700"/>
            <a:ext cx="1238250" cy="228600"/>
          </a:xfrm>
          <a:prstGeom prst="parallelogram">
            <a:avLst>
              <a:gd fmla="val 25000" name="adj"/>
            </a:avLst>
          </a:prstGeom>
          <a:solidFill>
            <a:srgbClr val="0A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12"/>
          <p:cNvSpPr/>
          <p:nvPr/>
        </p:nvSpPr>
        <p:spPr>
          <a:xfrm>
            <a:off x="400050" y="495300"/>
            <a:ext cx="1047750" cy="190500"/>
          </a:xfrm>
          <a:prstGeom prst="parallelogram">
            <a:avLst>
              <a:gd fmla="val 25000" name="adj"/>
            </a:avLst>
          </a:prstGeom>
          <a:solidFill>
            <a:srgbClr val="8BD7B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12"/>
          <p:cNvSpPr/>
          <p:nvPr/>
        </p:nvSpPr>
        <p:spPr>
          <a:xfrm>
            <a:off x="2095500" y="323850"/>
            <a:ext cx="4953000"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900">
                <a:solidFill>
                  <a:srgbClr val="AEB8C9"/>
                </a:solidFill>
              </a:rPr>
              <a:t>THE DANGEROUS MISCONCEPTION</a:t>
            </a:r>
            <a:endParaRPr/>
          </a:p>
        </p:txBody>
      </p:sp>
      <p:sp>
        <p:nvSpPr>
          <p:cNvPr id="200" name="Google Shape;200;p12"/>
          <p:cNvSpPr/>
          <p:nvPr/>
        </p:nvSpPr>
        <p:spPr>
          <a:xfrm>
            <a:off x="533400" y="666750"/>
            <a:ext cx="11049000" cy="7048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3000">
                <a:solidFill>
                  <a:srgbClr val="F7F9FC"/>
                </a:solidFill>
              </a:rPr>
              <a:t>LIMIT limits the answer-not the reading</a:t>
            </a:r>
            <a:endParaRPr/>
          </a:p>
        </p:txBody>
      </p:sp>
      <p:sp>
        <p:nvSpPr>
          <p:cNvPr id="201" name="Google Shape;201;p12"/>
          <p:cNvSpPr/>
          <p:nvPr/>
        </p:nvSpPr>
        <p:spPr>
          <a:xfrm>
            <a:off x="533400" y="1438275"/>
            <a:ext cx="11125200" cy="9525"/>
          </a:xfrm>
          <a:prstGeom prst="rect">
            <a:avLst/>
          </a:prstGeom>
          <a:solidFill>
            <a:srgbClr val="3841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12"/>
          <p:cNvSpPr/>
          <p:nvPr/>
        </p:nvSpPr>
        <p:spPr>
          <a:xfrm>
            <a:off x="11239500" y="6381750"/>
            <a:ext cx="400050" cy="19050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US" sz="650">
                <a:solidFill>
                  <a:srgbClr val="AEB8C9"/>
                </a:solidFill>
              </a:rPr>
              <a:t>04</a:t>
            </a:r>
            <a:endParaRPr/>
          </a:p>
        </p:txBody>
      </p:sp>
      <p:sp>
        <p:nvSpPr>
          <p:cNvPr id="203" name="Google Shape;203;p12"/>
          <p:cNvSpPr/>
          <p:nvPr/>
        </p:nvSpPr>
        <p:spPr>
          <a:xfrm>
            <a:off x="533400" y="1952625"/>
            <a:ext cx="6000750" cy="2247900"/>
          </a:xfrm>
          <a:prstGeom prst="roundRect">
            <a:avLst>
              <a:gd fmla="val 3390" name="adj"/>
            </a:avLst>
          </a:prstGeom>
          <a:solidFill>
            <a:srgbClr val="10152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12"/>
          <p:cNvSpPr/>
          <p:nvPr/>
        </p:nvSpPr>
        <p:spPr>
          <a:xfrm>
            <a:off x="533400" y="1952625"/>
            <a:ext cx="95250" cy="2247900"/>
          </a:xfrm>
          <a:prstGeom prst="rect">
            <a:avLst/>
          </a:prstGeom>
          <a:solidFill>
            <a:srgbClr val="FF5A5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12"/>
          <p:cNvSpPr/>
          <p:nvPr/>
        </p:nvSpPr>
        <p:spPr>
          <a:xfrm>
            <a:off x="800100" y="2162175"/>
            <a:ext cx="5524500" cy="1866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lang="en-US" sz="1425">
                <a:solidFill>
                  <a:srgbClr val="F5F7FA"/>
                </a:solidFill>
              </a:rPr>
              <a:t>SELECT *</a:t>
            </a:r>
            <a:endParaRPr/>
          </a:p>
          <a:p>
            <a:pPr indent="0" lvl="0" marL="0" marR="0" rtl="0" algn="l">
              <a:spcBef>
                <a:spcPts val="0"/>
              </a:spcBef>
              <a:spcAft>
                <a:spcPts val="0"/>
              </a:spcAft>
              <a:buNone/>
            </a:pPr>
            <a:r>
              <a:rPr b="0" lang="en-US" sz="1425">
                <a:solidFill>
                  <a:srgbClr val="F5F7FA"/>
                </a:solidFill>
              </a:rPr>
              <a:t>FROM `analytics.large_table`</a:t>
            </a:r>
            <a:endParaRPr/>
          </a:p>
          <a:p>
            <a:pPr indent="0" lvl="0" marL="0" marR="0" rtl="0" algn="l">
              <a:spcBef>
                <a:spcPts val="0"/>
              </a:spcBef>
              <a:spcAft>
                <a:spcPts val="0"/>
              </a:spcAft>
              <a:buNone/>
            </a:pPr>
            <a:r>
              <a:rPr b="0" lang="en-US" sz="1425">
                <a:solidFill>
                  <a:srgbClr val="F5F7FA"/>
                </a:solidFill>
              </a:rPr>
              <a:t>LIMIT 10;</a:t>
            </a:r>
            <a:endParaRPr/>
          </a:p>
        </p:txBody>
      </p:sp>
      <p:sp>
        <p:nvSpPr>
          <p:cNvPr id="206" name="Google Shape;206;p12"/>
          <p:cNvSpPr/>
          <p:nvPr/>
        </p:nvSpPr>
        <p:spPr>
          <a:xfrm>
            <a:off x="533400" y="4655825"/>
            <a:ext cx="3714900" cy="495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2650">
                <a:solidFill>
                  <a:srgbClr val="00E59E"/>
                </a:solidFill>
              </a:rPr>
              <a:t>10 rows back</a:t>
            </a:r>
            <a:endParaRPr/>
          </a:p>
        </p:txBody>
      </p:sp>
      <p:sp>
        <p:nvSpPr>
          <p:cNvPr id="207" name="Google Shape;207;p12"/>
          <p:cNvSpPr/>
          <p:nvPr/>
        </p:nvSpPr>
        <p:spPr>
          <a:xfrm>
            <a:off x="533400" y="5398775"/>
            <a:ext cx="3714900" cy="800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2175">
                <a:solidFill>
                  <a:srgbClr val="FF5A5F"/>
                </a:solidFill>
              </a:rPr>
              <a:t>possibly the whole selected table scanned</a:t>
            </a:r>
            <a:endParaRPr/>
          </a:p>
        </p:txBody>
      </p:sp>
      <p:sp>
        <p:nvSpPr>
          <p:cNvPr id="208" name="Google Shape;208;p12"/>
          <p:cNvSpPr/>
          <p:nvPr/>
        </p:nvSpPr>
        <p:spPr>
          <a:xfrm rot="5400000">
            <a:off x="3076825" y="5486450"/>
            <a:ext cx="2040000" cy="19500"/>
          </a:xfrm>
          <a:prstGeom prst="rect">
            <a:avLst/>
          </a:prstGeom>
          <a:solidFill>
            <a:srgbClr val="3841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12"/>
          <p:cNvSpPr/>
          <p:nvPr/>
        </p:nvSpPr>
        <p:spPr>
          <a:xfrm>
            <a:off x="4248300" y="4705350"/>
            <a:ext cx="2699100" cy="13332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lang="en-US" sz="1875">
                <a:solidFill>
                  <a:srgbClr val="F7F9FC"/>
                </a:solidFill>
              </a:rPr>
              <a:t>LIMIT is useful for output.</a:t>
            </a:r>
            <a:endParaRPr/>
          </a:p>
          <a:p>
            <a:pPr indent="0" lvl="0" marL="0" marR="0" rtl="0" algn="ctr">
              <a:spcBef>
                <a:spcPts val="0"/>
              </a:spcBef>
              <a:spcAft>
                <a:spcPts val="0"/>
              </a:spcAft>
              <a:buNone/>
            </a:pPr>
            <a:r>
              <a:rPr b="0" lang="en-US" sz="1875">
                <a:solidFill>
                  <a:srgbClr val="F7F9FC"/>
                </a:solidFill>
              </a:rPr>
              <a:t>It is not a cost guardrail.</a:t>
            </a:r>
            <a:endParaRPr/>
          </a:p>
        </p:txBody>
      </p:sp>
      <p:pic>
        <p:nvPicPr>
          <p:cNvPr id="210" name="Google Shape;210;p12"/>
          <p:cNvPicPr preferRelativeResize="0"/>
          <p:nvPr/>
        </p:nvPicPr>
        <p:blipFill>
          <a:blip r:embed="rId3">
            <a:alphaModFix/>
          </a:blip>
          <a:stretch>
            <a:fillRect/>
          </a:stretch>
        </p:blipFill>
        <p:spPr>
          <a:xfrm>
            <a:off x="7691773" y="1629763"/>
            <a:ext cx="3652497" cy="475198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1D29"/>
        </a:solidFill>
      </p:bgPr>
    </p:bg>
    <p:spTree>
      <p:nvGrpSpPr>
        <p:cNvPr id="215" name="Shape 215"/>
        <p:cNvGrpSpPr/>
        <p:nvPr/>
      </p:nvGrpSpPr>
      <p:grpSpPr>
        <a:xfrm>
          <a:off x="0" y="0"/>
          <a:ext cx="0" cy="0"/>
          <a:chOff x="0" y="0"/>
          <a:chExt cx="0" cy="0"/>
        </a:xfrm>
      </p:grpSpPr>
      <p:sp>
        <p:nvSpPr>
          <p:cNvPr id="216" name="Google Shape;216;p13"/>
          <p:cNvSpPr/>
          <p:nvPr/>
        </p:nvSpPr>
        <p:spPr>
          <a:xfrm>
            <a:off x="0" y="0"/>
            <a:ext cx="1809600" cy="266700"/>
          </a:xfrm>
          <a:prstGeom prst="parallelogram">
            <a:avLst>
              <a:gd fmla="val 25000" name="adj"/>
            </a:avLst>
          </a:prstGeom>
          <a:solidFill>
            <a:srgbClr val="2329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13"/>
          <p:cNvSpPr/>
          <p:nvPr/>
        </p:nvSpPr>
        <p:spPr>
          <a:xfrm>
            <a:off x="0" y="266700"/>
            <a:ext cx="1238400" cy="228600"/>
          </a:xfrm>
          <a:prstGeom prst="parallelogram">
            <a:avLst>
              <a:gd fmla="val 25000" name="adj"/>
            </a:avLst>
          </a:prstGeom>
          <a:solidFill>
            <a:srgbClr val="0A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13"/>
          <p:cNvSpPr/>
          <p:nvPr/>
        </p:nvSpPr>
        <p:spPr>
          <a:xfrm>
            <a:off x="400050" y="495300"/>
            <a:ext cx="1047900" cy="190500"/>
          </a:xfrm>
          <a:prstGeom prst="parallelogram">
            <a:avLst>
              <a:gd fmla="val 25000" name="adj"/>
            </a:avLst>
          </a:prstGeom>
          <a:solidFill>
            <a:srgbClr val="8BD7B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13"/>
          <p:cNvSpPr/>
          <p:nvPr/>
        </p:nvSpPr>
        <p:spPr>
          <a:xfrm>
            <a:off x="2095500" y="323850"/>
            <a:ext cx="4953000"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900">
                <a:solidFill>
                  <a:srgbClr val="AEB8C9"/>
                </a:solidFill>
              </a:rPr>
              <a:t>BIGQUERY COST SURVIVAL</a:t>
            </a:r>
            <a:endParaRPr/>
          </a:p>
        </p:txBody>
      </p:sp>
      <p:sp>
        <p:nvSpPr>
          <p:cNvPr id="220" name="Google Shape;220;p13"/>
          <p:cNvSpPr/>
          <p:nvPr/>
        </p:nvSpPr>
        <p:spPr>
          <a:xfrm>
            <a:off x="533400" y="666750"/>
            <a:ext cx="11049000" cy="705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3000">
                <a:solidFill>
                  <a:srgbClr val="F7F9FC"/>
                </a:solidFill>
              </a:rPr>
              <a:t>First choice: use the Preview tab</a:t>
            </a:r>
            <a:endParaRPr b="1" sz="3000">
              <a:solidFill>
                <a:srgbClr val="F7F9FC"/>
              </a:solidFill>
            </a:endParaRPr>
          </a:p>
        </p:txBody>
      </p:sp>
      <p:sp>
        <p:nvSpPr>
          <p:cNvPr id="221" name="Google Shape;221;p13"/>
          <p:cNvSpPr/>
          <p:nvPr/>
        </p:nvSpPr>
        <p:spPr>
          <a:xfrm>
            <a:off x="533400" y="1438275"/>
            <a:ext cx="11125200" cy="9600"/>
          </a:xfrm>
          <a:prstGeom prst="rect">
            <a:avLst/>
          </a:prstGeom>
          <a:solidFill>
            <a:srgbClr val="3841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13"/>
          <p:cNvSpPr/>
          <p:nvPr/>
        </p:nvSpPr>
        <p:spPr>
          <a:xfrm>
            <a:off x="11239500" y="6381750"/>
            <a:ext cx="400200" cy="19050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US" sz="650">
                <a:solidFill>
                  <a:srgbClr val="AEB8C9"/>
                </a:solidFill>
              </a:rPr>
              <a:t>04A</a:t>
            </a:r>
            <a:endParaRPr b="1" sz="650">
              <a:solidFill>
                <a:srgbClr val="AEB8C9"/>
              </a:solidFill>
            </a:endParaRPr>
          </a:p>
        </p:txBody>
      </p:sp>
      <p:sp>
        <p:nvSpPr>
          <p:cNvPr id="223" name="Google Shape;223;p13"/>
          <p:cNvSpPr/>
          <p:nvPr/>
        </p:nvSpPr>
        <p:spPr>
          <a:xfrm>
            <a:off x="533400" y="1866900"/>
            <a:ext cx="6858000" cy="1857300"/>
          </a:xfrm>
          <a:prstGeom prst="roundRect">
            <a:avLst>
              <a:gd fmla="val 3478" name="adj"/>
            </a:avLst>
          </a:prstGeom>
          <a:solidFill>
            <a:srgbClr val="10152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13"/>
          <p:cNvSpPr/>
          <p:nvPr/>
        </p:nvSpPr>
        <p:spPr>
          <a:xfrm>
            <a:off x="533400" y="1866900"/>
            <a:ext cx="95400" cy="2190900"/>
          </a:xfrm>
          <a:prstGeom prst="rect">
            <a:avLst/>
          </a:prstGeom>
          <a:solidFill>
            <a:srgbClr val="0A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13"/>
          <p:cNvSpPr/>
          <p:nvPr/>
        </p:nvSpPr>
        <p:spPr>
          <a:xfrm>
            <a:off x="800100" y="2076450"/>
            <a:ext cx="6381900" cy="1809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2000">
                <a:solidFill>
                  <a:srgbClr val="F7F9FC"/>
                </a:solidFill>
              </a:rPr>
              <a:t>Explorer</a:t>
            </a:r>
            <a:endParaRPr sz="2000">
              <a:solidFill>
                <a:srgbClr val="F7F9FC"/>
              </a:solidFill>
            </a:endParaRPr>
          </a:p>
          <a:p>
            <a:pPr indent="0" lvl="0" marL="0" marR="0" rtl="0" algn="l">
              <a:spcBef>
                <a:spcPts val="0"/>
              </a:spcBef>
              <a:spcAft>
                <a:spcPts val="0"/>
              </a:spcAft>
              <a:buNone/>
            </a:pPr>
            <a:r>
              <a:rPr lang="en-US" sz="2000">
                <a:solidFill>
                  <a:srgbClr val="F7F9FC"/>
                </a:solidFill>
              </a:rPr>
              <a:t>→ select a table</a:t>
            </a:r>
            <a:endParaRPr sz="2000">
              <a:solidFill>
                <a:srgbClr val="F7F9FC"/>
              </a:solidFill>
            </a:endParaRPr>
          </a:p>
          <a:p>
            <a:pPr indent="0" lvl="0" marL="0" marR="0" rtl="0" algn="l">
              <a:spcBef>
                <a:spcPts val="0"/>
              </a:spcBef>
              <a:spcAft>
                <a:spcPts val="0"/>
              </a:spcAft>
              <a:buNone/>
            </a:pPr>
            <a:r>
              <a:rPr lang="en-US" sz="2000">
                <a:solidFill>
                  <a:srgbClr val="F7F9FC"/>
                </a:solidFill>
              </a:rPr>
              <a:t>→ Preview</a:t>
            </a:r>
            <a:endParaRPr sz="2000">
              <a:solidFill>
                <a:srgbClr val="F7F9FC"/>
              </a:solidFill>
            </a:endParaRPr>
          </a:p>
        </p:txBody>
      </p:sp>
      <p:sp>
        <p:nvSpPr>
          <p:cNvPr id="226" name="Google Shape;226;p13"/>
          <p:cNvSpPr/>
          <p:nvPr/>
        </p:nvSpPr>
        <p:spPr>
          <a:xfrm>
            <a:off x="8058150" y="1952625"/>
            <a:ext cx="2952900" cy="1771500"/>
          </a:xfrm>
          <a:prstGeom prst="rect">
            <a:avLst/>
          </a:prstGeom>
          <a:solidFill>
            <a:srgbClr val="173A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13"/>
          <p:cNvSpPr/>
          <p:nvPr/>
        </p:nvSpPr>
        <p:spPr>
          <a:xfrm>
            <a:off x="8286750" y="2132275"/>
            <a:ext cx="2495700" cy="5145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2200">
                <a:solidFill>
                  <a:srgbClr val="F7F9FC"/>
                </a:solidFill>
              </a:rPr>
              <a:t>0 query bytes</a:t>
            </a:r>
            <a:endParaRPr b="1" sz="2200">
              <a:solidFill>
                <a:srgbClr val="F7F9FC"/>
              </a:solidFill>
            </a:endParaRPr>
          </a:p>
        </p:txBody>
      </p:sp>
      <p:sp>
        <p:nvSpPr>
          <p:cNvPr id="228" name="Google Shape;228;p13"/>
          <p:cNvSpPr/>
          <p:nvPr/>
        </p:nvSpPr>
        <p:spPr>
          <a:xfrm>
            <a:off x="8343900" y="2837100"/>
            <a:ext cx="2381400" cy="5526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725">
                <a:solidFill>
                  <a:srgbClr val="AEB8C9"/>
                </a:solidFill>
              </a:rPr>
              <a:t>See example rows</a:t>
            </a:r>
            <a:endParaRPr sz="1725">
              <a:solidFill>
                <a:srgbClr val="AEB8C9"/>
              </a:solidFill>
            </a:endParaRPr>
          </a:p>
          <a:p>
            <a:pPr indent="0" lvl="0" marL="0" marR="0" rtl="0" algn="ctr">
              <a:spcBef>
                <a:spcPts val="0"/>
              </a:spcBef>
              <a:spcAft>
                <a:spcPts val="0"/>
              </a:spcAft>
              <a:buNone/>
            </a:pPr>
            <a:r>
              <a:rPr lang="en-US" sz="1725">
                <a:solidFill>
                  <a:srgbClr val="AEB8C9"/>
                </a:solidFill>
              </a:rPr>
              <a:t>without writing SQL</a:t>
            </a:r>
            <a:endParaRPr sz="1725">
              <a:solidFill>
                <a:srgbClr val="AEB8C9"/>
              </a:solidFill>
            </a:endParaRPr>
          </a:p>
        </p:txBody>
      </p:sp>
      <p:sp>
        <p:nvSpPr>
          <p:cNvPr id="229" name="Google Shape;229;p13"/>
          <p:cNvSpPr/>
          <p:nvPr/>
        </p:nvSpPr>
        <p:spPr>
          <a:xfrm>
            <a:off x="533400" y="3886050"/>
            <a:ext cx="10477500" cy="743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a:solidFill>
                  <a:srgbClr val="AEB8C9"/>
                </a:solidFill>
              </a:rPr>
              <a:t>Free and does not use query quota. Not available for every table type, including views and external tables.</a:t>
            </a:r>
            <a:endParaRPr>
              <a:solidFill>
                <a:srgbClr val="AEB8C9"/>
              </a:solidFill>
            </a:endParaRPr>
          </a:p>
        </p:txBody>
      </p:sp>
      <p:pic>
        <p:nvPicPr>
          <p:cNvPr id="230" name="Google Shape;230;p13"/>
          <p:cNvPicPr preferRelativeResize="0"/>
          <p:nvPr/>
        </p:nvPicPr>
        <p:blipFill>
          <a:blip r:embed="rId3">
            <a:alphaModFix/>
          </a:blip>
          <a:stretch>
            <a:fillRect/>
          </a:stretch>
        </p:blipFill>
        <p:spPr>
          <a:xfrm>
            <a:off x="710125" y="4353025"/>
            <a:ext cx="10217222" cy="22909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1D29"/>
        </a:solidFill>
      </p:bgPr>
    </p:bg>
    <p:spTree>
      <p:nvGrpSpPr>
        <p:cNvPr id="235" name="Shape 235"/>
        <p:cNvGrpSpPr/>
        <p:nvPr/>
      </p:nvGrpSpPr>
      <p:grpSpPr>
        <a:xfrm>
          <a:off x="0" y="0"/>
          <a:ext cx="0" cy="0"/>
          <a:chOff x="0" y="0"/>
          <a:chExt cx="0" cy="0"/>
        </a:xfrm>
      </p:grpSpPr>
      <p:sp>
        <p:nvSpPr>
          <p:cNvPr id="236" name="Google Shape;236;p14"/>
          <p:cNvSpPr/>
          <p:nvPr/>
        </p:nvSpPr>
        <p:spPr>
          <a:xfrm>
            <a:off x="0" y="0"/>
            <a:ext cx="1809750" cy="266700"/>
          </a:xfrm>
          <a:prstGeom prst="parallelogram">
            <a:avLst>
              <a:gd fmla="val 25000" name="adj"/>
            </a:avLst>
          </a:prstGeom>
          <a:solidFill>
            <a:srgbClr val="2329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14"/>
          <p:cNvSpPr/>
          <p:nvPr/>
        </p:nvSpPr>
        <p:spPr>
          <a:xfrm>
            <a:off x="0" y="266700"/>
            <a:ext cx="1238250" cy="228600"/>
          </a:xfrm>
          <a:prstGeom prst="parallelogram">
            <a:avLst>
              <a:gd fmla="val 25000" name="adj"/>
            </a:avLst>
          </a:prstGeom>
          <a:solidFill>
            <a:srgbClr val="0A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14"/>
          <p:cNvSpPr/>
          <p:nvPr/>
        </p:nvSpPr>
        <p:spPr>
          <a:xfrm>
            <a:off x="400050" y="495300"/>
            <a:ext cx="1047750" cy="190500"/>
          </a:xfrm>
          <a:prstGeom prst="parallelogram">
            <a:avLst>
              <a:gd fmla="val 25000" name="adj"/>
            </a:avLst>
          </a:prstGeom>
          <a:solidFill>
            <a:srgbClr val="8BD7B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14"/>
          <p:cNvSpPr/>
          <p:nvPr/>
        </p:nvSpPr>
        <p:spPr>
          <a:xfrm>
            <a:off x="2095500" y="323850"/>
            <a:ext cx="4953000"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900">
                <a:solidFill>
                  <a:srgbClr val="AEB8C9"/>
                </a:solidFill>
              </a:rPr>
              <a:t>BIGQUERY COST SURVIVAL</a:t>
            </a:r>
            <a:endParaRPr/>
          </a:p>
        </p:txBody>
      </p:sp>
      <p:sp>
        <p:nvSpPr>
          <p:cNvPr id="240" name="Google Shape;240;p14"/>
          <p:cNvSpPr/>
          <p:nvPr/>
        </p:nvSpPr>
        <p:spPr>
          <a:xfrm>
            <a:off x="533400" y="666750"/>
            <a:ext cx="11049000" cy="7048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3000">
                <a:solidFill>
                  <a:srgbClr val="F7F9FC"/>
                </a:solidFill>
              </a:rPr>
              <a:t>A safer first look: TABLESAMPLE</a:t>
            </a:r>
            <a:endParaRPr b="1" sz="3000">
              <a:solidFill>
                <a:srgbClr val="F7F9FC"/>
              </a:solidFill>
            </a:endParaRPr>
          </a:p>
        </p:txBody>
      </p:sp>
      <p:sp>
        <p:nvSpPr>
          <p:cNvPr id="241" name="Google Shape;241;p14"/>
          <p:cNvSpPr/>
          <p:nvPr/>
        </p:nvSpPr>
        <p:spPr>
          <a:xfrm>
            <a:off x="533400" y="1438275"/>
            <a:ext cx="11125200" cy="9525"/>
          </a:xfrm>
          <a:prstGeom prst="rect">
            <a:avLst/>
          </a:prstGeom>
          <a:solidFill>
            <a:srgbClr val="3841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14"/>
          <p:cNvSpPr/>
          <p:nvPr/>
        </p:nvSpPr>
        <p:spPr>
          <a:xfrm>
            <a:off x="11239500" y="6381750"/>
            <a:ext cx="400050" cy="19050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US" sz="650">
                <a:solidFill>
                  <a:srgbClr val="AEB8C9"/>
                </a:solidFill>
              </a:rPr>
              <a:t>04B</a:t>
            </a:r>
            <a:endParaRPr b="1" sz="650">
              <a:solidFill>
                <a:srgbClr val="AEB8C9"/>
              </a:solidFill>
            </a:endParaRPr>
          </a:p>
        </p:txBody>
      </p:sp>
      <p:sp>
        <p:nvSpPr>
          <p:cNvPr id="243" name="Google Shape;243;p14"/>
          <p:cNvSpPr/>
          <p:nvPr/>
        </p:nvSpPr>
        <p:spPr>
          <a:xfrm>
            <a:off x="533400" y="1866900"/>
            <a:ext cx="6858000" cy="2190750"/>
          </a:xfrm>
          <a:prstGeom prst="roundRect">
            <a:avLst>
              <a:gd fmla="val 3478" name="adj"/>
            </a:avLst>
          </a:prstGeom>
          <a:solidFill>
            <a:srgbClr val="10152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14"/>
          <p:cNvSpPr/>
          <p:nvPr/>
        </p:nvSpPr>
        <p:spPr>
          <a:xfrm>
            <a:off x="533400" y="1866900"/>
            <a:ext cx="95250" cy="2190750"/>
          </a:xfrm>
          <a:prstGeom prst="rect">
            <a:avLst/>
          </a:prstGeom>
          <a:solidFill>
            <a:srgbClr val="0A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14"/>
          <p:cNvSpPr/>
          <p:nvPr/>
        </p:nvSpPr>
        <p:spPr>
          <a:xfrm>
            <a:off x="800100" y="2076450"/>
            <a:ext cx="6381750" cy="18097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lang="en-US" sz="1425">
                <a:solidFill>
                  <a:srgbClr val="F5F7FA"/>
                </a:solidFill>
              </a:rPr>
              <a:t>SELECT</a:t>
            </a:r>
            <a:endParaRPr/>
          </a:p>
          <a:p>
            <a:pPr indent="0" lvl="0" marL="0" marR="0" rtl="0" algn="l">
              <a:spcBef>
                <a:spcPts val="0"/>
              </a:spcBef>
              <a:spcAft>
                <a:spcPts val="0"/>
              </a:spcAft>
              <a:buNone/>
            </a:pPr>
            <a:r>
              <a:rPr b="0" lang="en-US" sz="1425">
                <a:solidFill>
                  <a:srgbClr val="F5F7FA"/>
                </a:solidFill>
              </a:rPr>
              <a:t>  event_name, user_pseudo_id</a:t>
            </a:r>
            <a:endParaRPr/>
          </a:p>
          <a:p>
            <a:pPr indent="0" lvl="0" marL="0" marR="0" rtl="0" algn="l">
              <a:spcBef>
                <a:spcPts val="0"/>
              </a:spcBef>
              <a:spcAft>
                <a:spcPts val="0"/>
              </a:spcAft>
              <a:buNone/>
            </a:pPr>
            <a:r>
              <a:rPr b="0" lang="en-US" sz="1425">
                <a:solidFill>
                  <a:srgbClr val="F5F7FA"/>
                </a:solidFill>
              </a:rPr>
              <a:t>FROM `analytics.events`</a:t>
            </a:r>
            <a:endParaRPr/>
          </a:p>
          <a:p>
            <a:pPr indent="0" lvl="0" marL="0" marR="0" rtl="0" algn="l">
              <a:spcBef>
                <a:spcPts val="0"/>
              </a:spcBef>
              <a:spcAft>
                <a:spcPts val="0"/>
              </a:spcAft>
              <a:buNone/>
            </a:pPr>
            <a:r>
              <a:rPr b="0" lang="en-US" sz="1425">
                <a:solidFill>
                  <a:srgbClr val="F5F7FA"/>
                </a:solidFill>
              </a:rPr>
              <a:t>TABLESAMPLE SYSTEM (1 PERCENT);</a:t>
            </a:r>
            <a:endParaRPr/>
          </a:p>
        </p:txBody>
      </p:sp>
      <p:sp>
        <p:nvSpPr>
          <p:cNvPr id="246" name="Google Shape;246;p14"/>
          <p:cNvSpPr/>
          <p:nvPr/>
        </p:nvSpPr>
        <p:spPr>
          <a:xfrm>
            <a:off x="8058150" y="1952625"/>
            <a:ext cx="2952750" cy="2000250"/>
          </a:xfrm>
          <a:prstGeom prst="rect">
            <a:avLst/>
          </a:prstGeom>
          <a:solidFill>
            <a:srgbClr val="173A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14"/>
          <p:cNvSpPr/>
          <p:nvPr/>
        </p:nvSpPr>
        <p:spPr>
          <a:xfrm>
            <a:off x="8286750" y="2362200"/>
            <a:ext cx="2495550" cy="51435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821">
                <a:solidFill>
                  <a:srgbClr val="F7F9FC"/>
                </a:solidFill>
              </a:rPr>
              <a:t>1% of storage blocks</a:t>
            </a:r>
            <a:endParaRPr/>
          </a:p>
        </p:txBody>
      </p:sp>
      <p:sp>
        <p:nvSpPr>
          <p:cNvPr id="248" name="Google Shape;248;p14"/>
          <p:cNvSpPr/>
          <p:nvPr/>
        </p:nvSpPr>
        <p:spPr>
          <a:xfrm>
            <a:off x="8343900" y="3067050"/>
            <a:ext cx="2381250" cy="55245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725">
                <a:solidFill>
                  <a:srgbClr val="AEB8C9"/>
                </a:solidFill>
              </a:rPr>
              <a:t>Queries a random sample</a:t>
            </a:r>
            <a:endParaRPr sz="1725">
              <a:solidFill>
                <a:srgbClr val="AEB8C9"/>
              </a:solidFill>
            </a:endParaRPr>
          </a:p>
          <a:p>
            <a:pPr indent="0" lvl="0" marL="0" marR="0" rtl="0" algn="ctr">
              <a:spcBef>
                <a:spcPts val="0"/>
              </a:spcBef>
              <a:spcAft>
                <a:spcPts val="0"/>
              </a:spcAft>
              <a:buNone/>
            </a:pPr>
            <a:r>
              <a:rPr lang="en-US" sz="1725">
                <a:solidFill>
                  <a:srgbClr val="AEB8C9"/>
                </a:solidFill>
              </a:rPr>
              <a:t>from a large table</a:t>
            </a:r>
            <a:endParaRPr sz="1725">
              <a:solidFill>
                <a:srgbClr val="AEB8C9"/>
              </a:solidFill>
            </a:endParaRPr>
          </a:p>
        </p:txBody>
      </p:sp>
      <p:sp>
        <p:nvSpPr>
          <p:cNvPr id="249" name="Google Shape;249;p14"/>
          <p:cNvSpPr/>
          <p:nvPr/>
        </p:nvSpPr>
        <p:spPr>
          <a:xfrm>
            <a:off x="533400" y="4762500"/>
            <a:ext cx="10477500" cy="74295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a:solidFill>
                  <a:srgbClr val="AEB8C9"/>
                </a:solidFill>
              </a:rPr>
              <a:t>GA4 events_*: samples storage blocks-not individual events, users, or sessions. Small tables may still be read in full.</a:t>
            </a:r>
            <a:endParaRPr>
              <a:solidFill>
                <a:srgbClr val="AEB8C9"/>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1D29"/>
        </a:solidFill>
      </p:bgPr>
    </p:bg>
    <p:spTree>
      <p:nvGrpSpPr>
        <p:cNvPr id="254" name="Shape 254"/>
        <p:cNvGrpSpPr/>
        <p:nvPr/>
      </p:nvGrpSpPr>
      <p:grpSpPr>
        <a:xfrm>
          <a:off x="0" y="0"/>
          <a:ext cx="0" cy="0"/>
          <a:chOff x="0" y="0"/>
          <a:chExt cx="0" cy="0"/>
        </a:xfrm>
      </p:grpSpPr>
      <p:sp>
        <p:nvSpPr>
          <p:cNvPr id="255" name="Google Shape;255;p15"/>
          <p:cNvSpPr/>
          <p:nvPr/>
        </p:nvSpPr>
        <p:spPr>
          <a:xfrm>
            <a:off x="0" y="0"/>
            <a:ext cx="1809750" cy="266700"/>
          </a:xfrm>
          <a:prstGeom prst="parallelogram">
            <a:avLst>
              <a:gd fmla="val 25000" name="adj"/>
            </a:avLst>
          </a:prstGeom>
          <a:solidFill>
            <a:srgbClr val="2329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15"/>
          <p:cNvSpPr/>
          <p:nvPr/>
        </p:nvSpPr>
        <p:spPr>
          <a:xfrm>
            <a:off x="0" y="266700"/>
            <a:ext cx="1238250" cy="228600"/>
          </a:xfrm>
          <a:prstGeom prst="parallelogram">
            <a:avLst>
              <a:gd fmla="val 25000" name="adj"/>
            </a:avLst>
          </a:prstGeom>
          <a:solidFill>
            <a:srgbClr val="0A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15"/>
          <p:cNvSpPr/>
          <p:nvPr/>
        </p:nvSpPr>
        <p:spPr>
          <a:xfrm>
            <a:off x="400050" y="495300"/>
            <a:ext cx="1047750" cy="190500"/>
          </a:xfrm>
          <a:prstGeom prst="parallelogram">
            <a:avLst>
              <a:gd fmla="val 25000" name="adj"/>
            </a:avLst>
          </a:prstGeom>
          <a:solidFill>
            <a:srgbClr val="8BD7B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15"/>
          <p:cNvSpPr/>
          <p:nvPr/>
        </p:nvSpPr>
        <p:spPr>
          <a:xfrm>
            <a:off x="2095500" y="323850"/>
            <a:ext cx="4953000"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900">
                <a:solidFill>
                  <a:srgbClr val="AEB8C9"/>
                </a:solidFill>
              </a:rPr>
              <a:t>PARTITIONING 101</a:t>
            </a:r>
            <a:endParaRPr b="1" sz="900">
              <a:solidFill>
                <a:srgbClr val="AEB8C9"/>
              </a:solidFill>
            </a:endParaRPr>
          </a:p>
        </p:txBody>
      </p:sp>
      <p:sp>
        <p:nvSpPr>
          <p:cNvPr id="259" name="Google Shape;259;p15"/>
          <p:cNvSpPr/>
          <p:nvPr/>
        </p:nvSpPr>
        <p:spPr>
          <a:xfrm>
            <a:off x="533400" y="666750"/>
            <a:ext cx="11049000" cy="7048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3000">
                <a:solidFill>
                  <a:srgbClr val="F7F9FC"/>
                </a:solidFill>
              </a:rPr>
              <a:t>Partition one large table into smaller slices</a:t>
            </a:r>
            <a:endParaRPr b="1" sz="3000">
              <a:solidFill>
                <a:srgbClr val="F7F9FC"/>
              </a:solidFill>
            </a:endParaRPr>
          </a:p>
        </p:txBody>
      </p:sp>
      <p:sp>
        <p:nvSpPr>
          <p:cNvPr id="260" name="Google Shape;260;p15"/>
          <p:cNvSpPr/>
          <p:nvPr/>
        </p:nvSpPr>
        <p:spPr>
          <a:xfrm>
            <a:off x="533400" y="1438275"/>
            <a:ext cx="11125200" cy="9525"/>
          </a:xfrm>
          <a:prstGeom prst="rect">
            <a:avLst/>
          </a:prstGeom>
          <a:solidFill>
            <a:srgbClr val="3841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15"/>
          <p:cNvSpPr/>
          <p:nvPr/>
        </p:nvSpPr>
        <p:spPr>
          <a:xfrm>
            <a:off x="11239500" y="6381750"/>
            <a:ext cx="400050" cy="19050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US" sz="650">
                <a:solidFill>
                  <a:srgbClr val="AEB8C9"/>
                </a:solidFill>
              </a:rPr>
              <a:t>12</a:t>
            </a:r>
            <a:endParaRPr/>
          </a:p>
        </p:txBody>
      </p:sp>
      <p:sp>
        <p:nvSpPr>
          <p:cNvPr id="262" name="Google Shape;262;p15"/>
          <p:cNvSpPr/>
          <p:nvPr/>
        </p:nvSpPr>
        <p:spPr>
          <a:xfrm>
            <a:off x="533400" y="1809750"/>
            <a:ext cx="7810500" cy="2495550"/>
          </a:xfrm>
          <a:prstGeom prst="roundRect">
            <a:avLst>
              <a:gd fmla="val 3053" name="adj"/>
            </a:avLst>
          </a:prstGeom>
          <a:solidFill>
            <a:srgbClr val="10152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15"/>
          <p:cNvSpPr/>
          <p:nvPr/>
        </p:nvSpPr>
        <p:spPr>
          <a:xfrm>
            <a:off x="533400" y="1809750"/>
            <a:ext cx="95250" cy="2495550"/>
          </a:xfrm>
          <a:prstGeom prst="rect">
            <a:avLst/>
          </a:prstGeom>
          <a:solidFill>
            <a:srgbClr val="00E59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15"/>
          <p:cNvSpPr/>
          <p:nvPr/>
        </p:nvSpPr>
        <p:spPr>
          <a:xfrm>
            <a:off x="800100" y="2019300"/>
            <a:ext cx="7334250" cy="21145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425">
                <a:solidFill>
                  <a:srgbClr val="F5F7FA"/>
                </a:solidFill>
              </a:rPr>
              <a:t>CREATE TABLE `analytics.events_report`</a:t>
            </a:r>
            <a:endParaRPr sz="1425">
              <a:solidFill>
                <a:srgbClr val="F5F7FA"/>
              </a:solidFill>
            </a:endParaRPr>
          </a:p>
          <a:p>
            <a:pPr indent="0" lvl="0" marL="0" marR="0" rtl="0" algn="l">
              <a:spcBef>
                <a:spcPts val="0"/>
              </a:spcBef>
              <a:spcAft>
                <a:spcPts val="0"/>
              </a:spcAft>
              <a:buNone/>
            </a:pPr>
            <a:r>
              <a:rPr lang="en-US" sz="1425">
                <a:solidFill>
                  <a:srgbClr val="F5F7FA"/>
                </a:solidFill>
              </a:rPr>
              <a:t>PARTITION BY DATE(event_timestamp)</a:t>
            </a:r>
            <a:endParaRPr sz="1425">
              <a:solidFill>
                <a:srgbClr val="F5F7FA"/>
              </a:solidFill>
            </a:endParaRPr>
          </a:p>
          <a:p>
            <a:pPr indent="0" lvl="0" marL="0" marR="0" rtl="0" algn="l">
              <a:spcBef>
                <a:spcPts val="0"/>
              </a:spcBef>
              <a:spcAft>
                <a:spcPts val="0"/>
              </a:spcAft>
              <a:buNone/>
            </a:pPr>
            <a:r>
              <a:rPr lang="en-US" sz="1425">
                <a:solidFill>
                  <a:srgbClr val="F5F7FA"/>
                </a:solidFill>
              </a:rPr>
              <a:t>OPTIONS (partition_expiration_days = 90)</a:t>
            </a:r>
            <a:endParaRPr sz="1425">
              <a:solidFill>
                <a:srgbClr val="F5F7FA"/>
              </a:solidFill>
            </a:endParaRPr>
          </a:p>
          <a:p>
            <a:pPr indent="0" lvl="0" marL="0" marR="0" rtl="0" algn="l">
              <a:spcBef>
                <a:spcPts val="0"/>
              </a:spcBef>
              <a:spcAft>
                <a:spcPts val="0"/>
              </a:spcAft>
              <a:buNone/>
            </a:pPr>
            <a:r>
              <a:rPr lang="en-US" sz="1425">
                <a:solidFill>
                  <a:srgbClr val="F5F7FA"/>
                </a:solidFill>
              </a:rPr>
              <a:t>AS SELECT * FROM `analytics.events_raw`;</a:t>
            </a:r>
            <a:endParaRPr/>
          </a:p>
        </p:txBody>
      </p:sp>
      <p:sp>
        <p:nvSpPr>
          <p:cNvPr id="265" name="Google Shape;265;p15"/>
          <p:cNvSpPr/>
          <p:nvPr/>
        </p:nvSpPr>
        <p:spPr>
          <a:xfrm>
            <a:off x="533400" y="4857750"/>
            <a:ext cx="866775" cy="552450"/>
          </a:xfrm>
          <a:prstGeom prst="rect">
            <a:avLst/>
          </a:prstGeom>
          <a:solidFill>
            <a:srgbClr val="173A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5"/>
          <p:cNvSpPr/>
          <p:nvPr/>
        </p:nvSpPr>
        <p:spPr>
          <a:xfrm>
            <a:off x="533400" y="5019675"/>
            <a:ext cx="866775" cy="2286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900">
                <a:solidFill>
                  <a:srgbClr val="F7F9FC"/>
                </a:solidFill>
              </a:rPr>
              <a:t>01</a:t>
            </a:r>
            <a:endParaRPr/>
          </a:p>
        </p:txBody>
      </p:sp>
      <p:sp>
        <p:nvSpPr>
          <p:cNvPr id="267" name="Google Shape;267;p15"/>
          <p:cNvSpPr/>
          <p:nvPr/>
        </p:nvSpPr>
        <p:spPr>
          <a:xfrm>
            <a:off x="1571625" y="4857750"/>
            <a:ext cx="866775" cy="552450"/>
          </a:xfrm>
          <a:prstGeom prst="rect">
            <a:avLst/>
          </a:prstGeom>
          <a:solidFill>
            <a:srgbClr val="173A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15"/>
          <p:cNvSpPr/>
          <p:nvPr/>
        </p:nvSpPr>
        <p:spPr>
          <a:xfrm>
            <a:off x="1571625" y="5019675"/>
            <a:ext cx="866775" cy="2286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900">
                <a:solidFill>
                  <a:srgbClr val="F7F9FC"/>
                </a:solidFill>
              </a:rPr>
              <a:t>02</a:t>
            </a:r>
            <a:endParaRPr/>
          </a:p>
        </p:txBody>
      </p:sp>
      <p:sp>
        <p:nvSpPr>
          <p:cNvPr id="269" name="Google Shape;269;p15"/>
          <p:cNvSpPr/>
          <p:nvPr/>
        </p:nvSpPr>
        <p:spPr>
          <a:xfrm>
            <a:off x="2609850" y="4857750"/>
            <a:ext cx="866775" cy="552450"/>
          </a:xfrm>
          <a:prstGeom prst="rect">
            <a:avLst/>
          </a:prstGeom>
          <a:solidFill>
            <a:srgbClr val="173A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15"/>
          <p:cNvSpPr/>
          <p:nvPr/>
        </p:nvSpPr>
        <p:spPr>
          <a:xfrm>
            <a:off x="2609850" y="5019675"/>
            <a:ext cx="866775" cy="2286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900">
                <a:solidFill>
                  <a:srgbClr val="F7F9FC"/>
                </a:solidFill>
              </a:rPr>
              <a:t>03</a:t>
            </a:r>
            <a:endParaRPr/>
          </a:p>
        </p:txBody>
      </p:sp>
      <p:sp>
        <p:nvSpPr>
          <p:cNvPr id="271" name="Google Shape;271;p15"/>
          <p:cNvSpPr/>
          <p:nvPr/>
        </p:nvSpPr>
        <p:spPr>
          <a:xfrm>
            <a:off x="3648075" y="4857750"/>
            <a:ext cx="866775" cy="552450"/>
          </a:xfrm>
          <a:prstGeom prst="rect">
            <a:avLst/>
          </a:prstGeom>
          <a:solidFill>
            <a:srgbClr val="173A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15"/>
          <p:cNvSpPr/>
          <p:nvPr/>
        </p:nvSpPr>
        <p:spPr>
          <a:xfrm>
            <a:off x="3648075" y="5019675"/>
            <a:ext cx="866775" cy="2286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900">
                <a:solidFill>
                  <a:srgbClr val="F7F9FC"/>
                </a:solidFill>
              </a:rPr>
              <a:t>04</a:t>
            </a:r>
            <a:endParaRPr/>
          </a:p>
        </p:txBody>
      </p:sp>
      <p:sp>
        <p:nvSpPr>
          <p:cNvPr id="273" name="Google Shape;273;p15"/>
          <p:cNvSpPr/>
          <p:nvPr/>
        </p:nvSpPr>
        <p:spPr>
          <a:xfrm>
            <a:off x="4686300" y="4857750"/>
            <a:ext cx="866775" cy="552450"/>
          </a:xfrm>
          <a:prstGeom prst="rect">
            <a:avLst/>
          </a:prstGeom>
          <a:solidFill>
            <a:srgbClr val="173A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15"/>
          <p:cNvSpPr/>
          <p:nvPr/>
        </p:nvSpPr>
        <p:spPr>
          <a:xfrm>
            <a:off x="4686300" y="5019675"/>
            <a:ext cx="866775" cy="2286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900">
                <a:solidFill>
                  <a:srgbClr val="F7F9FC"/>
                </a:solidFill>
              </a:rPr>
              <a:t>05</a:t>
            </a:r>
            <a:endParaRPr/>
          </a:p>
        </p:txBody>
      </p:sp>
      <p:sp>
        <p:nvSpPr>
          <p:cNvPr id="275" name="Google Shape;275;p15"/>
          <p:cNvSpPr/>
          <p:nvPr/>
        </p:nvSpPr>
        <p:spPr>
          <a:xfrm>
            <a:off x="5724525" y="4857750"/>
            <a:ext cx="866775" cy="552450"/>
          </a:xfrm>
          <a:prstGeom prst="rect">
            <a:avLst/>
          </a:prstGeom>
          <a:solidFill>
            <a:srgbClr val="173A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15"/>
          <p:cNvSpPr/>
          <p:nvPr/>
        </p:nvSpPr>
        <p:spPr>
          <a:xfrm>
            <a:off x="5724525" y="5019675"/>
            <a:ext cx="866775" cy="2286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900">
                <a:solidFill>
                  <a:srgbClr val="F7F9FC"/>
                </a:solidFill>
              </a:rPr>
              <a:t>06</a:t>
            </a:r>
            <a:endParaRPr/>
          </a:p>
        </p:txBody>
      </p:sp>
      <p:sp>
        <p:nvSpPr>
          <p:cNvPr id="277" name="Google Shape;277;p15"/>
          <p:cNvSpPr/>
          <p:nvPr/>
        </p:nvSpPr>
        <p:spPr>
          <a:xfrm>
            <a:off x="6762750" y="4857750"/>
            <a:ext cx="866775" cy="552450"/>
          </a:xfrm>
          <a:prstGeom prst="rect">
            <a:avLst/>
          </a:prstGeom>
          <a:solidFill>
            <a:srgbClr val="173A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5"/>
          <p:cNvSpPr/>
          <p:nvPr/>
        </p:nvSpPr>
        <p:spPr>
          <a:xfrm>
            <a:off x="6762750" y="5019675"/>
            <a:ext cx="866775" cy="2286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900">
                <a:solidFill>
                  <a:srgbClr val="F7F9FC"/>
                </a:solidFill>
              </a:rPr>
              <a:t>07</a:t>
            </a:r>
            <a:endParaRPr/>
          </a:p>
        </p:txBody>
      </p:sp>
      <p:sp>
        <p:nvSpPr>
          <p:cNvPr id="279" name="Google Shape;279;p15"/>
          <p:cNvSpPr/>
          <p:nvPr/>
        </p:nvSpPr>
        <p:spPr>
          <a:xfrm>
            <a:off x="7800975" y="4857750"/>
            <a:ext cx="866775" cy="552450"/>
          </a:xfrm>
          <a:prstGeom prst="rect">
            <a:avLst/>
          </a:prstGeom>
          <a:solidFill>
            <a:srgbClr val="2026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15"/>
          <p:cNvSpPr/>
          <p:nvPr/>
        </p:nvSpPr>
        <p:spPr>
          <a:xfrm>
            <a:off x="7800975" y="5019675"/>
            <a:ext cx="866775" cy="2286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900">
                <a:solidFill>
                  <a:srgbClr val="AEB8C9"/>
                </a:solidFill>
              </a:rPr>
              <a:t>08</a:t>
            </a:r>
            <a:endParaRPr/>
          </a:p>
        </p:txBody>
      </p:sp>
      <p:sp>
        <p:nvSpPr>
          <p:cNvPr id="281" name="Google Shape;281;p15"/>
          <p:cNvSpPr/>
          <p:nvPr/>
        </p:nvSpPr>
        <p:spPr>
          <a:xfrm>
            <a:off x="8839200" y="4857750"/>
            <a:ext cx="866775" cy="552450"/>
          </a:xfrm>
          <a:prstGeom prst="rect">
            <a:avLst/>
          </a:prstGeom>
          <a:solidFill>
            <a:srgbClr val="2026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15"/>
          <p:cNvSpPr/>
          <p:nvPr/>
        </p:nvSpPr>
        <p:spPr>
          <a:xfrm>
            <a:off x="8839200" y="5019675"/>
            <a:ext cx="866775" cy="2286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900">
                <a:solidFill>
                  <a:srgbClr val="AEB8C9"/>
                </a:solidFill>
              </a:rPr>
              <a:t>09</a:t>
            </a:r>
            <a:endParaRPr/>
          </a:p>
        </p:txBody>
      </p:sp>
      <p:sp>
        <p:nvSpPr>
          <p:cNvPr id="283" name="Google Shape;283;p15"/>
          <p:cNvSpPr/>
          <p:nvPr/>
        </p:nvSpPr>
        <p:spPr>
          <a:xfrm>
            <a:off x="9877425" y="4857750"/>
            <a:ext cx="866775" cy="552450"/>
          </a:xfrm>
          <a:prstGeom prst="rect">
            <a:avLst/>
          </a:prstGeom>
          <a:solidFill>
            <a:srgbClr val="2026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15"/>
          <p:cNvSpPr/>
          <p:nvPr/>
        </p:nvSpPr>
        <p:spPr>
          <a:xfrm>
            <a:off x="9877425" y="5019675"/>
            <a:ext cx="866775" cy="2286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900">
                <a:solidFill>
                  <a:srgbClr val="AEB8C9"/>
                </a:solidFill>
              </a:rPr>
              <a:t>10</a:t>
            </a:r>
            <a:endParaRPr/>
          </a:p>
        </p:txBody>
      </p:sp>
      <p:sp>
        <p:nvSpPr>
          <p:cNvPr id="285" name="Google Shape;285;p15"/>
          <p:cNvSpPr/>
          <p:nvPr/>
        </p:nvSpPr>
        <p:spPr>
          <a:xfrm>
            <a:off x="533400" y="5619750"/>
            <a:ext cx="10572750" cy="32385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750">
                <a:solidFill>
                  <a:srgbClr val="00E59E"/>
                </a:solidFill>
              </a:rPr>
              <a:t>Read only the dates you need. Expire old partitions automatically.</a:t>
            </a:r>
            <a:endParaRPr b="1" sz="1750">
              <a:solidFill>
                <a:srgbClr val="00E59E"/>
              </a:solidFill>
            </a:endParaRPr>
          </a:p>
        </p:txBody>
      </p:sp>
      <p:sp>
        <p:nvSpPr>
          <p:cNvPr id="286" name="Google Shape;286;p15"/>
          <p:cNvSpPr/>
          <p:nvPr/>
        </p:nvSpPr>
        <p:spPr>
          <a:xfrm>
            <a:off x="8350000" y="2020000"/>
            <a:ext cx="3000000" cy="2199900"/>
          </a:xfrm>
          <a:prstGeom prst="rect">
            <a:avLst/>
          </a:prstGeom>
          <a:solidFill>
            <a:srgbClr val="232936"/>
          </a:solidFill>
          <a:ln cap="flat" cmpd="sng" w="9525">
            <a:solidFill>
              <a:srgbClr val="38415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87" name="Google Shape;287;p15"/>
          <p:cNvSpPr txBox="1"/>
          <p:nvPr/>
        </p:nvSpPr>
        <p:spPr>
          <a:xfrm>
            <a:off x="8580000" y="2250000"/>
            <a:ext cx="2550000" cy="30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000">
                <a:solidFill>
                  <a:srgbClr val="00E59E"/>
                </a:solidFill>
              </a:rPr>
              <a:t>WHAT CAN DEFINE A PARTITION?</a:t>
            </a:r>
            <a:endParaRPr b="1" sz="1000">
              <a:solidFill>
                <a:srgbClr val="00E59E"/>
              </a:solidFill>
            </a:endParaRPr>
          </a:p>
        </p:txBody>
      </p:sp>
      <p:sp>
        <p:nvSpPr>
          <p:cNvPr id="288" name="Google Shape;288;p15"/>
          <p:cNvSpPr txBox="1"/>
          <p:nvPr/>
        </p:nvSpPr>
        <p:spPr>
          <a:xfrm>
            <a:off x="8580000" y="2700000"/>
            <a:ext cx="2550000" cy="135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200">
                <a:solidFill>
                  <a:srgbClr val="F7F9FC"/>
                </a:solidFill>
              </a:rPr>
              <a:t>Date: event_date</a:t>
            </a:r>
            <a:endParaRPr sz="1200">
              <a:solidFill>
                <a:srgbClr val="F7F9FC"/>
              </a:solidFill>
            </a:endParaRPr>
          </a:p>
          <a:p>
            <a:pPr indent="0" lvl="0" marL="0" rtl="0" algn="l">
              <a:spcBef>
                <a:spcPts val="0"/>
              </a:spcBef>
              <a:spcAft>
                <a:spcPts val="0"/>
              </a:spcAft>
              <a:buNone/>
            </a:pPr>
            <a:r>
              <a:rPr lang="en-US" sz="1200">
                <a:solidFill>
                  <a:srgbClr val="F7F9FC"/>
                </a:solidFill>
              </a:rPr>
              <a:t>Timestamp: event_timestamp</a:t>
            </a:r>
            <a:endParaRPr sz="1200">
              <a:solidFill>
                <a:srgbClr val="F7F9FC"/>
              </a:solidFill>
            </a:endParaRPr>
          </a:p>
          <a:p>
            <a:pPr indent="0" lvl="0" marL="0" rtl="0" algn="l">
              <a:spcBef>
                <a:spcPts val="0"/>
              </a:spcBef>
              <a:spcAft>
                <a:spcPts val="0"/>
              </a:spcAft>
              <a:buNone/>
            </a:pPr>
            <a:r>
              <a:rPr lang="en-US" sz="1200">
                <a:solidFill>
                  <a:srgbClr val="F7F9FC"/>
                </a:solidFill>
              </a:rPr>
              <a:t>Ingestion time: arrival date</a:t>
            </a:r>
            <a:endParaRPr sz="1200">
              <a:solidFill>
                <a:srgbClr val="F7F9FC"/>
              </a:solidFill>
            </a:endParaRPr>
          </a:p>
          <a:p>
            <a:pPr indent="0" lvl="0" marL="0" rtl="0" algn="l">
              <a:spcBef>
                <a:spcPts val="0"/>
              </a:spcBef>
              <a:spcAft>
                <a:spcPts val="0"/>
              </a:spcAft>
              <a:buNone/>
            </a:pPr>
            <a:r>
              <a:rPr lang="en-US" sz="1200">
                <a:solidFill>
                  <a:srgbClr val="F7F9FC"/>
                </a:solidFill>
              </a:rPr>
              <a:t>Integer range: account_id</a:t>
            </a:r>
            <a:endParaRPr sz="1200">
              <a:solidFill>
                <a:srgbClr val="F7F9FC"/>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1D29"/>
        </a:solidFill>
      </p:bgPr>
    </p:bg>
    <p:spTree>
      <p:nvGrpSpPr>
        <p:cNvPr id="293" name="Shape 293"/>
        <p:cNvGrpSpPr/>
        <p:nvPr/>
      </p:nvGrpSpPr>
      <p:grpSpPr>
        <a:xfrm>
          <a:off x="0" y="0"/>
          <a:ext cx="0" cy="0"/>
          <a:chOff x="0" y="0"/>
          <a:chExt cx="0" cy="0"/>
        </a:xfrm>
      </p:grpSpPr>
      <p:sp>
        <p:nvSpPr>
          <p:cNvPr id="294" name="Google Shape;294;p16"/>
          <p:cNvSpPr/>
          <p:nvPr/>
        </p:nvSpPr>
        <p:spPr>
          <a:xfrm>
            <a:off x="0" y="0"/>
            <a:ext cx="1809750" cy="266700"/>
          </a:xfrm>
          <a:prstGeom prst="parallelogram">
            <a:avLst>
              <a:gd fmla="val 25000" name="adj"/>
            </a:avLst>
          </a:prstGeom>
          <a:solidFill>
            <a:srgbClr val="2329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16"/>
          <p:cNvSpPr/>
          <p:nvPr/>
        </p:nvSpPr>
        <p:spPr>
          <a:xfrm>
            <a:off x="0" y="266700"/>
            <a:ext cx="1238250" cy="228600"/>
          </a:xfrm>
          <a:prstGeom prst="parallelogram">
            <a:avLst>
              <a:gd fmla="val 25000" name="adj"/>
            </a:avLst>
          </a:prstGeom>
          <a:solidFill>
            <a:srgbClr val="0A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16"/>
          <p:cNvSpPr/>
          <p:nvPr/>
        </p:nvSpPr>
        <p:spPr>
          <a:xfrm>
            <a:off x="400050" y="495300"/>
            <a:ext cx="1047750" cy="190500"/>
          </a:xfrm>
          <a:prstGeom prst="parallelogram">
            <a:avLst>
              <a:gd fmla="val 25000" name="adj"/>
            </a:avLst>
          </a:prstGeom>
          <a:solidFill>
            <a:srgbClr val="8BD7B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16"/>
          <p:cNvSpPr/>
          <p:nvPr/>
        </p:nvSpPr>
        <p:spPr>
          <a:xfrm>
            <a:off x="2095500" y="323850"/>
            <a:ext cx="4953000"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900">
                <a:solidFill>
                  <a:srgbClr val="AEB8C9"/>
                </a:solidFill>
              </a:rPr>
              <a:t>COST DRIVER #1</a:t>
            </a:r>
            <a:endParaRPr/>
          </a:p>
        </p:txBody>
      </p:sp>
      <p:sp>
        <p:nvSpPr>
          <p:cNvPr id="298" name="Google Shape;298;p16"/>
          <p:cNvSpPr/>
          <p:nvPr/>
        </p:nvSpPr>
        <p:spPr>
          <a:xfrm>
            <a:off x="533400" y="666750"/>
            <a:ext cx="11049000" cy="7048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3000">
                <a:solidFill>
                  <a:srgbClr val="F7F9FC"/>
                </a:solidFill>
              </a:rPr>
              <a:t>SELECT * quietly chooses every column</a:t>
            </a:r>
            <a:endParaRPr/>
          </a:p>
        </p:txBody>
      </p:sp>
      <p:sp>
        <p:nvSpPr>
          <p:cNvPr id="299" name="Google Shape;299;p16"/>
          <p:cNvSpPr/>
          <p:nvPr/>
        </p:nvSpPr>
        <p:spPr>
          <a:xfrm>
            <a:off x="533400" y="1438275"/>
            <a:ext cx="11125200" cy="9525"/>
          </a:xfrm>
          <a:prstGeom prst="rect">
            <a:avLst/>
          </a:prstGeom>
          <a:solidFill>
            <a:srgbClr val="3841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16"/>
          <p:cNvSpPr/>
          <p:nvPr/>
        </p:nvSpPr>
        <p:spPr>
          <a:xfrm>
            <a:off x="11239500" y="6381750"/>
            <a:ext cx="400050" cy="19050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US" sz="650">
                <a:solidFill>
                  <a:srgbClr val="AEB8C9"/>
                </a:solidFill>
              </a:rPr>
              <a:t>05</a:t>
            </a:r>
            <a:endParaRPr/>
          </a:p>
        </p:txBody>
      </p:sp>
      <p:sp>
        <p:nvSpPr>
          <p:cNvPr id="301" name="Google Shape;301;p16"/>
          <p:cNvSpPr/>
          <p:nvPr/>
        </p:nvSpPr>
        <p:spPr>
          <a:xfrm>
            <a:off x="533400" y="1885950"/>
            <a:ext cx="4667250" cy="1695450"/>
          </a:xfrm>
          <a:prstGeom prst="roundRect">
            <a:avLst>
              <a:gd fmla="val 4494" name="adj"/>
            </a:avLst>
          </a:prstGeom>
          <a:solidFill>
            <a:srgbClr val="10152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16"/>
          <p:cNvSpPr/>
          <p:nvPr/>
        </p:nvSpPr>
        <p:spPr>
          <a:xfrm>
            <a:off x="533400" y="1885950"/>
            <a:ext cx="95250" cy="1695450"/>
          </a:xfrm>
          <a:prstGeom prst="rect">
            <a:avLst/>
          </a:prstGeom>
          <a:solidFill>
            <a:srgbClr val="FF5A5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16"/>
          <p:cNvSpPr/>
          <p:nvPr/>
        </p:nvSpPr>
        <p:spPr>
          <a:xfrm>
            <a:off x="800100" y="2095500"/>
            <a:ext cx="4800000" cy="1314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150">
                <a:solidFill>
                  <a:srgbClr val="F7F9FC"/>
                </a:solidFill>
                <a:latin typeface="Roboto Mono"/>
                <a:ea typeface="Roboto Mono"/>
                <a:cs typeface="Roboto Mono"/>
                <a:sym typeface="Roboto Mono"/>
              </a:rPr>
              <a:t>SELECT *</a:t>
            </a:r>
            <a:endParaRPr sz="1150">
              <a:solidFill>
                <a:srgbClr val="F7F9FC"/>
              </a:solidFill>
              <a:latin typeface="Roboto Mono"/>
              <a:ea typeface="Roboto Mono"/>
              <a:cs typeface="Roboto Mono"/>
              <a:sym typeface="Roboto Mono"/>
            </a:endParaRPr>
          </a:p>
          <a:p>
            <a:pPr indent="0" lvl="0" marL="0" marR="0" rtl="0" algn="l">
              <a:spcBef>
                <a:spcPts val="0"/>
              </a:spcBef>
              <a:spcAft>
                <a:spcPts val="0"/>
              </a:spcAft>
              <a:buNone/>
            </a:pPr>
            <a:r>
              <a:rPr lang="en-US" sz="1150">
                <a:solidFill>
                  <a:srgbClr val="F7F9FC"/>
                </a:solidFill>
                <a:latin typeface="Roboto Mono"/>
                <a:ea typeface="Roboto Mono"/>
                <a:cs typeface="Roboto Mono"/>
                <a:sym typeface="Roboto Mono"/>
              </a:rPr>
              <a:t>FROM `idea-470810.analytics_352121640.events_202308*`;</a:t>
            </a:r>
            <a:endParaRPr sz="1150">
              <a:solidFill>
                <a:srgbClr val="F7F9FC"/>
              </a:solidFill>
              <a:latin typeface="Roboto Mono"/>
              <a:ea typeface="Roboto Mono"/>
              <a:cs typeface="Roboto Mono"/>
              <a:sym typeface="Roboto Mono"/>
            </a:endParaRPr>
          </a:p>
        </p:txBody>
      </p:sp>
      <p:sp>
        <p:nvSpPr>
          <p:cNvPr id="304" name="Google Shape;304;p16"/>
          <p:cNvSpPr/>
          <p:nvPr/>
        </p:nvSpPr>
        <p:spPr>
          <a:xfrm>
            <a:off x="5572125" y="2647950"/>
            <a:ext cx="800100" cy="28575"/>
          </a:xfrm>
          <a:prstGeom prst="rect">
            <a:avLst/>
          </a:prstGeom>
          <a:solidFill>
            <a:srgbClr val="FF5A5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16"/>
          <p:cNvSpPr/>
          <p:nvPr/>
        </p:nvSpPr>
        <p:spPr>
          <a:xfrm>
            <a:off x="6362700" y="2571750"/>
            <a:ext cx="171450" cy="171450"/>
          </a:xfrm>
          <a:prstGeom prst="triangle">
            <a:avLst>
              <a:gd fmla="val 50000" name="adj"/>
            </a:avLst>
          </a:prstGeom>
          <a:solidFill>
            <a:srgbClr val="FF5A5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16"/>
          <p:cNvSpPr/>
          <p:nvPr/>
        </p:nvSpPr>
        <p:spPr>
          <a:xfrm>
            <a:off x="6953250" y="1809750"/>
            <a:ext cx="1885950" cy="590550"/>
          </a:xfrm>
          <a:prstGeom prst="rect">
            <a:avLst/>
          </a:prstGeom>
          <a:solidFill>
            <a:srgbClr val="202638"/>
          </a:solidFill>
          <a:ln cap="flat" cmpd="sng" w="9525">
            <a:solidFill>
              <a:srgbClr val="38415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16"/>
          <p:cNvSpPr/>
          <p:nvPr/>
        </p:nvSpPr>
        <p:spPr>
          <a:xfrm>
            <a:off x="7086600" y="1981200"/>
            <a:ext cx="1619250" cy="238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lang="en-US" sz="962">
                <a:solidFill>
                  <a:srgbClr val="F7F9FC"/>
                </a:solidFill>
              </a:rPr>
              <a:t>event_date</a:t>
            </a:r>
            <a:endParaRPr/>
          </a:p>
        </p:txBody>
      </p:sp>
      <p:sp>
        <p:nvSpPr>
          <p:cNvPr id="308" name="Google Shape;308;p16"/>
          <p:cNvSpPr/>
          <p:nvPr/>
        </p:nvSpPr>
        <p:spPr>
          <a:xfrm>
            <a:off x="9048750" y="1809750"/>
            <a:ext cx="1885950" cy="590550"/>
          </a:xfrm>
          <a:prstGeom prst="rect">
            <a:avLst/>
          </a:prstGeom>
          <a:solidFill>
            <a:srgbClr val="202638"/>
          </a:solidFill>
          <a:ln cap="flat" cmpd="sng" w="9525">
            <a:solidFill>
              <a:srgbClr val="38415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16"/>
          <p:cNvSpPr/>
          <p:nvPr/>
        </p:nvSpPr>
        <p:spPr>
          <a:xfrm>
            <a:off x="9182100" y="1981200"/>
            <a:ext cx="1619250" cy="238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lang="en-US" sz="962">
                <a:solidFill>
                  <a:srgbClr val="F7F9FC"/>
                </a:solidFill>
              </a:rPr>
              <a:t>user_id</a:t>
            </a:r>
            <a:endParaRPr/>
          </a:p>
        </p:txBody>
      </p:sp>
      <p:sp>
        <p:nvSpPr>
          <p:cNvPr id="310" name="Google Shape;310;p16"/>
          <p:cNvSpPr/>
          <p:nvPr/>
        </p:nvSpPr>
        <p:spPr>
          <a:xfrm>
            <a:off x="6953250" y="2686050"/>
            <a:ext cx="1885950" cy="590550"/>
          </a:xfrm>
          <a:prstGeom prst="rect">
            <a:avLst/>
          </a:prstGeom>
          <a:solidFill>
            <a:srgbClr val="202638"/>
          </a:solidFill>
          <a:ln cap="flat" cmpd="sng" w="9525">
            <a:solidFill>
              <a:srgbClr val="38415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16"/>
          <p:cNvSpPr/>
          <p:nvPr/>
        </p:nvSpPr>
        <p:spPr>
          <a:xfrm>
            <a:off x="7086600" y="2857500"/>
            <a:ext cx="1619250" cy="238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lang="en-US" sz="962">
                <a:solidFill>
                  <a:srgbClr val="F7F9FC"/>
                </a:solidFill>
              </a:rPr>
              <a:t>event_name</a:t>
            </a:r>
            <a:endParaRPr/>
          </a:p>
        </p:txBody>
      </p:sp>
      <p:sp>
        <p:nvSpPr>
          <p:cNvPr id="312" name="Google Shape;312;p16"/>
          <p:cNvSpPr/>
          <p:nvPr/>
        </p:nvSpPr>
        <p:spPr>
          <a:xfrm>
            <a:off x="9048750" y="2686050"/>
            <a:ext cx="1885950" cy="590550"/>
          </a:xfrm>
          <a:prstGeom prst="rect">
            <a:avLst/>
          </a:prstGeom>
          <a:solidFill>
            <a:srgbClr val="202638"/>
          </a:solidFill>
          <a:ln cap="flat" cmpd="sng" w="9525">
            <a:solidFill>
              <a:srgbClr val="38415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16"/>
          <p:cNvSpPr/>
          <p:nvPr/>
        </p:nvSpPr>
        <p:spPr>
          <a:xfrm>
            <a:off x="9182100" y="2857500"/>
            <a:ext cx="1619250" cy="238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lang="en-US" sz="962">
                <a:solidFill>
                  <a:srgbClr val="F7F9FC"/>
                </a:solidFill>
              </a:rPr>
              <a:t>device</a:t>
            </a:r>
            <a:endParaRPr/>
          </a:p>
        </p:txBody>
      </p:sp>
      <p:sp>
        <p:nvSpPr>
          <p:cNvPr id="314" name="Google Shape;314;p16"/>
          <p:cNvSpPr/>
          <p:nvPr/>
        </p:nvSpPr>
        <p:spPr>
          <a:xfrm>
            <a:off x="6953250" y="3562350"/>
            <a:ext cx="1885950" cy="590550"/>
          </a:xfrm>
          <a:prstGeom prst="rect">
            <a:avLst/>
          </a:prstGeom>
          <a:solidFill>
            <a:srgbClr val="202638"/>
          </a:solidFill>
          <a:ln cap="flat" cmpd="sng" w="9525">
            <a:solidFill>
              <a:srgbClr val="38415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16"/>
          <p:cNvSpPr/>
          <p:nvPr/>
        </p:nvSpPr>
        <p:spPr>
          <a:xfrm>
            <a:off x="7086600" y="3733800"/>
            <a:ext cx="1619250" cy="238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lang="en-US" sz="962">
                <a:solidFill>
                  <a:srgbClr val="F7F9FC"/>
                </a:solidFill>
              </a:rPr>
              <a:t>geo</a:t>
            </a:r>
            <a:endParaRPr/>
          </a:p>
        </p:txBody>
      </p:sp>
      <p:sp>
        <p:nvSpPr>
          <p:cNvPr id="316" name="Google Shape;316;p16"/>
          <p:cNvSpPr/>
          <p:nvPr/>
        </p:nvSpPr>
        <p:spPr>
          <a:xfrm>
            <a:off x="9048750" y="3562350"/>
            <a:ext cx="1885950" cy="590550"/>
          </a:xfrm>
          <a:prstGeom prst="rect">
            <a:avLst/>
          </a:prstGeom>
          <a:solidFill>
            <a:srgbClr val="202638"/>
          </a:solidFill>
          <a:ln cap="flat" cmpd="sng" w="9525">
            <a:solidFill>
              <a:srgbClr val="38415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16"/>
          <p:cNvSpPr/>
          <p:nvPr/>
        </p:nvSpPr>
        <p:spPr>
          <a:xfrm>
            <a:off x="9182100" y="3733800"/>
            <a:ext cx="1619250" cy="238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lang="en-US" sz="962">
                <a:solidFill>
                  <a:srgbClr val="F7F9FC"/>
                </a:solidFill>
              </a:rPr>
              <a:t>items</a:t>
            </a:r>
            <a:endParaRPr/>
          </a:p>
        </p:txBody>
      </p:sp>
      <p:sp>
        <p:nvSpPr>
          <p:cNvPr id="318" name="Google Shape;318;p16"/>
          <p:cNvSpPr/>
          <p:nvPr/>
        </p:nvSpPr>
        <p:spPr>
          <a:xfrm>
            <a:off x="6953250" y="4438650"/>
            <a:ext cx="1885950" cy="590550"/>
          </a:xfrm>
          <a:prstGeom prst="rect">
            <a:avLst/>
          </a:prstGeom>
          <a:solidFill>
            <a:srgbClr val="202638"/>
          </a:solidFill>
          <a:ln cap="flat" cmpd="sng" w="9525">
            <a:solidFill>
              <a:srgbClr val="38415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16"/>
          <p:cNvSpPr/>
          <p:nvPr/>
        </p:nvSpPr>
        <p:spPr>
          <a:xfrm>
            <a:off x="7086600" y="4610100"/>
            <a:ext cx="1619250" cy="238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lang="en-US" sz="962">
                <a:solidFill>
                  <a:srgbClr val="F7F9FC"/>
                </a:solidFill>
              </a:rPr>
              <a:t>traffic_source</a:t>
            </a:r>
            <a:endParaRPr/>
          </a:p>
        </p:txBody>
      </p:sp>
      <p:sp>
        <p:nvSpPr>
          <p:cNvPr id="320" name="Google Shape;320;p16"/>
          <p:cNvSpPr/>
          <p:nvPr/>
        </p:nvSpPr>
        <p:spPr>
          <a:xfrm>
            <a:off x="9048750" y="4438650"/>
            <a:ext cx="1885950" cy="590550"/>
          </a:xfrm>
          <a:prstGeom prst="rect">
            <a:avLst/>
          </a:prstGeom>
          <a:solidFill>
            <a:srgbClr val="5A2830"/>
          </a:solidFill>
          <a:ln cap="flat" cmpd="sng" w="9525">
            <a:solidFill>
              <a:srgbClr val="38415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16"/>
          <p:cNvSpPr/>
          <p:nvPr/>
        </p:nvSpPr>
        <p:spPr>
          <a:xfrm>
            <a:off x="9182100" y="4610100"/>
            <a:ext cx="1619250" cy="238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962">
                <a:solidFill>
                  <a:srgbClr val="FF5A5F"/>
                </a:solidFill>
              </a:rPr>
              <a:t>… 100+ more</a:t>
            </a:r>
            <a:endParaRPr/>
          </a:p>
        </p:txBody>
      </p:sp>
      <p:sp>
        <p:nvSpPr>
          <p:cNvPr id="322" name="Google Shape;322;p16"/>
          <p:cNvSpPr/>
          <p:nvPr/>
        </p:nvSpPr>
        <p:spPr>
          <a:xfrm>
            <a:off x="533400" y="4950000"/>
            <a:ext cx="10382400" cy="96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350">
                <a:solidFill>
                  <a:srgbClr val="AEB8C9"/>
                </a:solidFill>
              </a:rPr>
              <a:t>Two asterisks, two meanings:</a:t>
            </a:r>
            <a:endParaRPr sz="1350">
              <a:solidFill>
                <a:srgbClr val="AEB8C9"/>
              </a:solidFill>
            </a:endParaRPr>
          </a:p>
          <a:p>
            <a:pPr indent="0" lvl="0" marL="0" marR="0" rtl="0" algn="l">
              <a:spcBef>
                <a:spcPts val="0"/>
              </a:spcBef>
              <a:spcAft>
                <a:spcPts val="0"/>
              </a:spcAft>
              <a:buNone/>
            </a:pPr>
            <a:r>
              <a:rPr lang="en-US" sz="1350">
                <a:solidFill>
                  <a:srgbClr val="AEB8C9"/>
                </a:solidFill>
              </a:rPr>
              <a:t>SELECT * = every column</a:t>
            </a:r>
            <a:endParaRPr sz="1350">
              <a:solidFill>
                <a:srgbClr val="AEB8C9"/>
              </a:solidFill>
            </a:endParaRPr>
          </a:p>
          <a:p>
            <a:pPr indent="0" lvl="0" marL="0" marR="0" rtl="0" algn="l">
              <a:spcBef>
                <a:spcPts val="0"/>
              </a:spcBef>
              <a:spcAft>
                <a:spcPts val="0"/>
              </a:spcAft>
              <a:buNone/>
            </a:pPr>
            <a:r>
              <a:rPr lang="en-US" sz="1350">
                <a:solidFill>
                  <a:srgbClr val="AEB8C9"/>
                </a:solidFill>
              </a:rPr>
              <a:t>events_202308* = every August 2023 daily table</a:t>
            </a:r>
            <a:endParaRPr sz="1350">
              <a:solidFill>
                <a:srgbClr val="AEB8C9"/>
              </a:solidFill>
            </a:endParaRPr>
          </a:p>
          <a:p>
            <a:pPr indent="0" lvl="0" marL="0" marR="0" rtl="0" algn="l">
              <a:spcBef>
                <a:spcPts val="0"/>
              </a:spcBef>
              <a:spcAft>
                <a:spcPts val="0"/>
              </a:spcAft>
              <a:buNone/>
            </a:pPr>
            <a:r>
              <a:rPr lang="en-US" sz="1350">
                <a:solidFill>
                  <a:srgbClr val="AEB8C9"/>
                </a:solidFill>
              </a:rPr>
              <a:t>_TABLE_SUFFIX BETWEEN '01' AND '07' = only August 1 to 7</a:t>
            </a:r>
            <a:endParaRPr sz="1350">
              <a:solidFill>
                <a:srgbClr val="AEB8C9"/>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1D29"/>
        </a:solidFill>
      </p:bgPr>
    </p:bg>
    <p:spTree>
      <p:nvGrpSpPr>
        <p:cNvPr id="327" name="Shape 327"/>
        <p:cNvGrpSpPr/>
        <p:nvPr/>
      </p:nvGrpSpPr>
      <p:grpSpPr>
        <a:xfrm>
          <a:off x="0" y="0"/>
          <a:ext cx="0" cy="0"/>
          <a:chOff x="0" y="0"/>
          <a:chExt cx="0" cy="0"/>
        </a:xfrm>
      </p:grpSpPr>
      <p:sp>
        <p:nvSpPr>
          <p:cNvPr id="328" name="Google Shape;328;p17"/>
          <p:cNvSpPr/>
          <p:nvPr/>
        </p:nvSpPr>
        <p:spPr>
          <a:xfrm>
            <a:off x="0" y="0"/>
            <a:ext cx="1809750" cy="266700"/>
          </a:xfrm>
          <a:prstGeom prst="parallelogram">
            <a:avLst>
              <a:gd fmla="val 25000" name="adj"/>
            </a:avLst>
          </a:prstGeom>
          <a:solidFill>
            <a:srgbClr val="2329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17"/>
          <p:cNvSpPr/>
          <p:nvPr/>
        </p:nvSpPr>
        <p:spPr>
          <a:xfrm>
            <a:off x="0" y="266700"/>
            <a:ext cx="1238250" cy="228600"/>
          </a:xfrm>
          <a:prstGeom prst="parallelogram">
            <a:avLst>
              <a:gd fmla="val 25000" name="adj"/>
            </a:avLst>
          </a:prstGeom>
          <a:solidFill>
            <a:srgbClr val="0A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17"/>
          <p:cNvSpPr/>
          <p:nvPr/>
        </p:nvSpPr>
        <p:spPr>
          <a:xfrm>
            <a:off x="400050" y="495300"/>
            <a:ext cx="1047750" cy="190500"/>
          </a:xfrm>
          <a:prstGeom prst="parallelogram">
            <a:avLst>
              <a:gd fmla="val 25000" name="adj"/>
            </a:avLst>
          </a:prstGeom>
          <a:solidFill>
            <a:srgbClr val="8BD7B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17"/>
          <p:cNvSpPr/>
          <p:nvPr/>
        </p:nvSpPr>
        <p:spPr>
          <a:xfrm>
            <a:off x="2095500" y="323850"/>
            <a:ext cx="4953000"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900">
                <a:solidFill>
                  <a:srgbClr val="AEB8C9"/>
                </a:solidFill>
              </a:rPr>
              <a:t>COST DRIVER #2</a:t>
            </a:r>
            <a:endParaRPr b="1" sz="900">
              <a:solidFill>
                <a:srgbClr val="AEB8C9"/>
              </a:solidFill>
            </a:endParaRPr>
          </a:p>
        </p:txBody>
      </p:sp>
      <p:sp>
        <p:nvSpPr>
          <p:cNvPr id="332" name="Google Shape;332;p17"/>
          <p:cNvSpPr/>
          <p:nvPr/>
        </p:nvSpPr>
        <p:spPr>
          <a:xfrm>
            <a:off x="533400" y="666750"/>
            <a:ext cx="11049000" cy="7048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3000">
                <a:solidFill>
                  <a:srgbClr val="F7F9FC"/>
                </a:solidFill>
              </a:rPr>
              <a:t>One Looker Studio refresh can multiply a raw-table scan</a:t>
            </a:r>
            <a:endParaRPr b="1" sz="3000">
              <a:solidFill>
                <a:srgbClr val="F7F9FC"/>
              </a:solidFill>
            </a:endParaRPr>
          </a:p>
        </p:txBody>
      </p:sp>
      <p:sp>
        <p:nvSpPr>
          <p:cNvPr id="333" name="Google Shape;333;p17"/>
          <p:cNvSpPr/>
          <p:nvPr/>
        </p:nvSpPr>
        <p:spPr>
          <a:xfrm>
            <a:off x="533400" y="1438275"/>
            <a:ext cx="11125200" cy="9525"/>
          </a:xfrm>
          <a:prstGeom prst="rect">
            <a:avLst/>
          </a:prstGeom>
          <a:solidFill>
            <a:srgbClr val="3841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17"/>
          <p:cNvSpPr/>
          <p:nvPr/>
        </p:nvSpPr>
        <p:spPr>
          <a:xfrm>
            <a:off x="11239500" y="6381750"/>
            <a:ext cx="400050" cy="19050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US" sz="650">
                <a:solidFill>
                  <a:srgbClr val="AEB8C9"/>
                </a:solidFill>
              </a:rPr>
              <a:t>06</a:t>
            </a:r>
            <a:endParaRPr b="1" sz="650">
              <a:solidFill>
                <a:srgbClr val="AEB8C9"/>
              </a:solidFill>
            </a:endParaRPr>
          </a:p>
        </p:txBody>
      </p:sp>
      <p:sp>
        <p:nvSpPr>
          <p:cNvPr id="335" name="Google Shape;335;p17"/>
          <p:cNvSpPr/>
          <p:nvPr/>
        </p:nvSpPr>
        <p:spPr>
          <a:xfrm>
            <a:off x="533400" y="2400300"/>
            <a:ext cx="2095500" cy="1466850"/>
          </a:xfrm>
          <a:prstGeom prst="rect">
            <a:avLst/>
          </a:prstGeom>
          <a:solidFill>
            <a:srgbClr val="173A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17"/>
          <p:cNvSpPr/>
          <p:nvPr/>
        </p:nvSpPr>
        <p:spPr>
          <a:xfrm>
            <a:off x="723900" y="2733675"/>
            <a:ext cx="1714500" cy="74295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600">
                <a:solidFill>
                  <a:srgbClr val="F7F9FC"/>
                </a:solidFill>
              </a:rPr>
              <a:t>Looker Studio</a:t>
            </a:r>
            <a:endParaRPr b="1" sz="1600">
              <a:solidFill>
                <a:srgbClr val="F7F9FC"/>
              </a:solidFill>
            </a:endParaRPr>
          </a:p>
          <a:p>
            <a:pPr indent="0" lvl="0" marL="0" marR="0" rtl="0" algn="ctr">
              <a:spcBef>
                <a:spcPts val="0"/>
              </a:spcBef>
              <a:spcAft>
                <a:spcPts val="0"/>
              </a:spcAft>
              <a:buNone/>
            </a:pPr>
            <a:r>
              <a:rPr b="1" lang="en-US" sz="1600">
                <a:solidFill>
                  <a:srgbClr val="F7F9FC"/>
                </a:solidFill>
              </a:rPr>
              <a:t>refreshes a</a:t>
            </a:r>
            <a:endParaRPr b="1" sz="1600">
              <a:solidFill>
                <a:srgbClr val="F7F9FC"/>
              </a:solidFill>
            </a:endParaRPr>
          </a:p>
          <a:p>
            <a:pPr indent="0" lvl="0" marL="0" marR="0" rtl="0" algn="ctr">
              <a:spcBef>
                <a:spcPts val="0"/>
              </a:spcBef>
              <a:spcAft>
                <a:spcPts val="0"/>
              </a:spcAft>
              <a:buNone/>
            </a:pPr>
            <a:r>
              <a:rPr b="1" lang="en-US" sz="1600">
                <a:solidFill>
                  <a:srgbClr val="F7F9FC"/>
                </a:solidFill>
              </a:rPr>
              <a:t>wide raw table</a:t>
            </a:r>
            <a:endParaRPr b="1" sz="1600">
              <a:solidFill>
                <a:srgbClr val="F7F9FC"/>
              </a:solidFill>
            </a:endParaRPr>
          </a:p>
        </p:txBody>
      </p:sp>
      <p:sp>
        <p:nvSpPr>
          <p:cNvPr id="337" name="Google Shape;337;p17"/>
          <p:cNvSpPr/>
          <p:nvPr/>
        </p:nvSpPr>
        <p:spPr>
          <a:xfrm>
            <a:off x="2905125" y="2705100"/>
            <a:ext cx="752475" cy="28575"/>
          </a:xfrm>
          <a:prstGeom prst="rect">
            <a:avLst/>
          </a:prstGeom>
          <a:solidFill>
            <a:srgbClr val="3841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17"/>
          <p:cNvSpPr/>
          <p:nvPr/>
        </p:nvSpPr>
        <p:spPr>
          <a:xfrm>
            <a:off x="3648075" y="2628900"/>
            <a:ext cx="171450" cy="171450"/>
          </a:xfrm>
          <a:prstGeom prst="triangle">
            <a:avLst>
              <a:gd fmla="val 50000" name="adj"/>
            </a:avLst>
          </a:prstGeom>
          <a:solidFill>
            <a:srgbClr val="3841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17"/>
          <p:cNvSpPr/>
          <p:nvPr/>
        </p:nvSpPr>
        <p:spPr>
          <a:xfrm>
            <a:off x="2905125" y="3257550"/>
            <a:ext cx="752475" cy="28575"/>
          </a:xfrm>
          <a:prstGeom prst="rect">
            <a:avLst/>
          </a:prstGeom>
          <a:solidFill>
            <a:srgbClr val="3841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17"/>
          <p:cNvSpPr/>
          <p:nvPr/>
        </p:nvSpPr>
        <p:spPr>
          <a:xfrm>
            <a:off x="3648075" y="3181350"/>
            <a:ext cx="171450" cy="171450"/>
          </a:xfrm>
          <a:prstGeom prst="triangle">
            <a:avLst>
              <a:gd fmla="val 50000" name="adj"/>
            </a:avLst>
          </a:prstGeom>
          <a:solidFill>
            <a:srgbClr val="3841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17"/>
          <p:cNvSpPr/>
          <p:nvPr/>
        </p:nvSpPr>
        <p:spPr>
          <a:xfrm>
            <a:off x="2905125" y="3810000"/>
            <a:ext cx="752475" cy="28575"/>
          </a:xfrm>
          <a:prstGeom prst="rect">
            <a:avLst/>
          </a:prstGeom>
          <a:solidFill>
            <a:srgbClr val="3841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17"/>
          <p:cNvSpPr/>
          <p:nvPr/>
        </p:nvSpPr>
        <p:spPr>
          <a:xfrm>
            <a:off x="3648075" y="3733800"/>
            <a:ext cx="171450" cy="171450"/>
          </a:xfrm>
          <a:prstGeom prst="triangle">
            <a:avLst>
              <a:gd fmla="val 50000" name="adj"/>
            </a:avLst>
          </a:prstGeom>
          <a:solidFill>
            <a:srgbClr val="3841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17"/>
          <p:cNvSpPr/>
          <p:nvPr/>
        </p:nvSpPr>
        <p:spPr>
          <a:xfrm>
            <a:off x="2905125" y="4362450"/>
            <a:ext cx="752475" cy="28575"/>
          </a:xfrm>
          <a:prstGeom prst="rect">
            <a:avLst/>
          </a:prstGeom>
          <a:solidFill>
            <a:srgbClr val="3841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17"/>
          <p:cNvSpPr/>
          <p:nvPr/>
        </p:nvSpPr>
        <p:spPr>
          <a:xfrm>
            <a:off x="3648075" y="4286250"/>
            <a:ext cx="171450" cy="171450"/>
          </a:xfrm>
          <a:prstGeom prst="triangle">
            <a:avLst>
              <a:gd fmla="val 50000" name="adj"/>
            </a:avLst>
          </a:prstGeom>
          <a:solidFill>
            <a:srgbClr val="3841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17"/>
          <p:cNvSpPr/>
          <p:nvPr/>
        </p:nvSpPr>
        <p:spPr>
          <a:xfrm>
            <a:off x="2905125" y="4914900"/>
            <a:ext cx="752475" cy="28575"/>
          </a:xfrm>
          <a:prstGeom prst="rect">
            <a:avLst/>
          </a:prstGeom>
          <a:solidFill>
            <a:srgbClr val="3841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17"/>
          <p:cNvSpPr/>
          <p:nvPr/>
        </p:nvSpPr>
        <p:spPr>
          <a:xfrm>
            <a:off x="3648075" y="4838700"/>
            <a:ext cx="171450" cy="171450"/>
          </a:xfrm>
          <a:prstGeom prst="triangle">
            <a:avLst>
              <a:gd fmla="val 50000" name="adj"/>
            </a:avLst>
          </a:prstGeom>
          <a:solidFill>
            <a:srgbClr val="3841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17"/>
          <p:cNvSpPr/>
          <p:nvPr/>
        </p:nvSpPr>
        <p:spPr>
          <a:xfrm>
            <a:off x="4095750" y="2266950"/>
            <a:ext cx="3238500" cy="457200"/>
          </a:xfrm>
          <a:prstGeom prst="rect">
            <a:avLst/>
          </a:prstGeom>
          <a:solidFill>
            <a:srgbClr val="202638"/>
          </a:solidFill>
          <a:ln cap="flat" cmpd="sng" w="9525">
            <a:solidFill>
              <a:srgbClr val="38415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17"/>
          <p:cNvSpPr/>
          <p:nvPr/>
        </p:nvSpPr>
        <p:spPr>
          <a:xfrm>
            <a:off x="4267200" y="2381250"/>
            <a:ext cx="2857500"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900">
                <a:solidFill>
                  <a:srgbClr val="F7F9FC"/>
                </a:solidFill>
              </a:rPr>
              <a:t>Scorecard query</a:t>
            </a:r>
            <a:endParaRPr/>
          </a:p>
        </p:txBody>
      </p:sp>
      <p:sp>
        <p:nvSpPr>
          <p:cNvPr id="349" name="Google Shape;349;p17"/>
          <p:cNvSpPr/>
          <p:nvPr/>
        </p:nvSpPr>
        <p:spPr>
          <a:xfrm>
            <a:off x="7505700" y="2486025"/>
            <a:ext cx="657225" cy="28575"/>
          </a:xfrm>
          <a:prstGeom prst="rect">
            <a:avLst/>
          </a:prstGeom>
          <a:solidFill>
            <a:srgbClr val="FF5A5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17"/>
          <p:cNvSpPr/>
          <p:nvPr/>
        </p:nvSpPr>
        <p:spPr>
          <a:xfrm>
            <a:off x="8153400" y="2409825"/>
            <a:ext cx="171450" cy="171450"/>
          </a:xfrm>
          <a:prstGeom prst="triangle">
            <a:avLst>
              <a:gd fmla="val 50000" name="adj"/>
            </a:avLst>
          </a:prstGeom>
          <a:solidFill>
            <a:srgbClr val="FF5A5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17"/>
          <p:cNvSpPr/>
          <p:nvPr/>
        </p:nvSpPr>
        <p:spPr>
          <a:xfrm>
            <a:off x="8572500" y="2266950"/>
            <a:ext cx="2533650" cy="457200"/>
          </a:xfrm>
          <a:prstGeom prst="rect">
            <a:avLst/>
          </a:prstGeom>
          <a:solidFill>
            <a:srgbClr val="5A283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17"/>
          <p:cNvSpPr/>
          <p:nvPr/>
        </p:nvSpPr>
        <p:spPr>
          <a:xfrm>
            <a:off x="8763000" y="2381250"/>
            <a:ext cx="2152650" cy="2286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900">
                <a:solidFill>
                  <a:srgbClr val="FF5A5F"/>
                </a:solidFill>
              </a:rPr>
              <a:t>large raw scan</a:t>
            </a:r>
            <a:endParaRPr/>
          </a:p>
        </p:txBody>
      </p:sp>
      <p:sp>
        <p:nvSpPr>
          <p:cNvPr id="353" name="Google Shape;353;p17"/>
          <p:cNvSpPr/>
          <p:nvPr/>
        </p:nvSpPr>
        <p:spPr>
          <a:xfrm>
            <a:off x="4095750" y="2952750"/>
            <a:ext cx="3238500" cy="457200"/>
          </a:xfrm>
          <a:prstGeom prst="rect">
            <a:avLst/>
          </a:prstGeom>
          <a:solidFill>
            <a:srgbClr val="202638"/>
          </a:solidFill>
          <a:ln cap="flat" cmpd="sng" w="9525">
            <a:solidFill>
              <a:srgbClr val="38415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17"/>
          <p:cNvSpPr/>
          <p:nvPr/>
        </p:nvSpPr>
        <p:spPr>
          <a:xfrm>
            <a:off x="4267200" y="3067050"/>
            <a:ext cx="2857500"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900">
                <a:solidFill>
                  <a:srgbClr val="F7F9FC"/>
                </a:solidFill>
              </a:rPr>
              <a:t>Chart query</a:t>
            </a:r>
            <a:endParaRPr/>
          </a:p>
        </p:txBody>
      </p:sp>
      <p:sp>
        <p:nvSpPr>
          <p:cNvPr id="355" name="Google Shape;355;p17"/>
          <p:cNvSpPr/>
          <p:nvPr/>
        </p:nvSpPr>
        <p:spPr>
          <a:xfrm>
            <a:off x="7505700" y="3171825"/>
            <a:ext cx="657225" cy="28575"/>
          </a:xfrm>
          <a:prstGeom prst="rect">
            <a:avLst/>
          </a:prstGeom>
          <a:solidFill>
            <a:srgbClr val="FF5A5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17"/>
          <p:cNvSpPr/>
          <p:nvPr/>
        </p:nvSpPr>
        <p:spPr>
          <a:xfrm>
            <a:off x="8153400" y="3095625"/>
            <a:ext cx="171450" cy="171450"/>
          </a:xfrm>
          <a:prstGeom prst="triangle">
            <a:avLst>
              <a:gd fmla="val 50000" name="adj"/>
            </a:avLst>
          </a:prstGeom>
          <a:solidFill>
            <a:srgbClr val="FF5A5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17"/>
          <p:cNvSpPr/>
          <p:nvPr/>
        </p:nvSpPr>
        <p:spPr>
          <a:xfrm>
            <a:off x="8572500" y="2952750"/>
            <a:ext cx="2533650" cy="457200"/>
          </a:xfrm>
          <a:prstGeom prst="rect">
            <a:avLst/>
          </a:prstGeom>
          <a:solidFill>
            <a:srgbClr val="5A283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17"/>
          <p:cNvSpPr/>
          <p:nvPr/>
        </p:nvSpPr>
        <p:spPr>
          <a:xfrm>
            <a:off x="8763000" y="3067050"/>
            <a:ext cx="2152650" cy="2286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900">
                <a:solidFill>
                  <a:srgbClr val="FF5A5F"/>
                </a:solidFill>
              </a:rPr>
              <a:t>large raw scan</a:t>
            </a:r>
            <a:endParaRPr/>
          </a:p>
        </p:txBody>
      </p:sp>
      <p:sp>
        <p:nvSpPr>
          <p:cNvPr id="359" name="Google Shape;359;p17"/>
          <p:cNvSpPr/>
          <p:nvPr/>
        </p:nvSpPr>
        <p:spPr>
          <a:xfrm>
            <a:off x="4095750" y="3638550"/>
            <a:ext cx="3238500" cy="457200"/>
          </a:xfrm>
          <a:prstGeom prst="rect">
            <a:avLst/>
          </a:prstGeom>
          <a:solidFill>
            <a:srgbClr val="202638"/>
          </a:solidFill>
          <a:ln cap="flat" cmpd="sng" w="9525">
            <a:solidFill>
              <a:srgbClr val="38415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17"/>
          <p:cNvSpPr/>
          <p:nvPr/>
        </p:nvSpPr>
        <p:spPr>
          <a:xfrm>
            <a:off x="4267200" y="3752850"/>
            <a:ext cx="2857500"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900">
                <a:solidFill>
                  <a:srgbClr val="F7F9FC"/>
                </a:solidFill>
              </a:rPr>
              <a:t>Table query</a:t>
            </a:r>
            <a:endParaRPr/>
          </a:p>
        </p:txBody>
      </p:sp>
      <p:sp>
        <p:nvSpPr>
          <p:cNvPr id="361" name="Google Shape;361;p17"/>
          <p:cNvSpPr/>
          <p:nvPr/>
        </p:nvSpPr>
        <p:spPr>
          <a:xfrm>
            <a:off x="7505700" y="3857625"/>
            <a:ext cx="657225" cy="28575"/>
          </a:xfrm>
          <a:prstGeom prst="rect">
            <a:avLst/>
          </a:prstGeom>
          <a:solidFill>
            <a:srgbClr val="FF5A5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17"/>
          <p:cNvSpPr/>
          <p:nvPr/>
        </p:nvSpPr>
        <p:spPr>
          <a:xfrm>
            <a:off x="8153400" y="3781425"/>
            <a:ext cx="171450" cy="171450"/>
          </a:xfrm>
          <a:prstGeom prst="triangle">
            <a:avLst>
              <a:gd fmla="val 50000" name="adj"/>
            </a:avLst>
          </a:prstGeom>
          <a:solidFill>
            <a:srgbClr val="FF5A5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17"/>
          <p:cNvSpPr/>
          <p:nvPr/>
        </p:nvSpPr>
        <p:spPr>
          <a:xfrm>
            <a:off x="8572500" y="3638550"/>
            <a:ext cx="2533650" cy="457200"/>
          </a:xfrm>
          <a:prstGeom prst="rect">
            <a:avLst/>
          </a:prstGeom>
          <a:solidFill>
            <a:srgbClr val="5A283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17"/>
          <p:cNvSpPr/>
          <p:nvPr/>
        </p:nvSpPr>
        <p:spPr>
          <a:xfrm>
            <a:off x="8763000" y="3752850"/>
            <a:ext cx="2152650" cy="2286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900">
                <a:solidFill>
                  <a:srgbClr val="FF5A5F"/>
                </a:solidFill>
              </a:rPr>
              <a:t>large raw scan</a:t>
            </a:r>
            <a:endParaRPr/>
          </a:p>
        </p:txBody>
      </p:sp>
      <p:sp>
        <p:nvSpPr>
          <p:cNvPr id="365" name="Google Shape;365;p17"/>
          <p:cNvSpPr/>
          <p:nvPr/>
        </p:nvSpPr>
        <p:spPr>
          <a:xfrm>
            <a:off x="4095750" y="4324350"/>
            <a:ext cx="3238500" cy="457200"/>
          </a:xfrm>
          <a:prstGeom prst="rect">
            <a:avLst/>
          </a:prstGeom>
          <a:solidFill>
            <a:srgbClr val="202638"/>
          </a:solidFill>
          <a:ln cap="flat" cmpd="sng" w="9525">
            <a:solidFill>
              <a:srgbClr val="38415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17"/>
          <p:cNvSpPr/>
          <p:nvPr/>
        </p:nvSpPr>
        <p:spPr>
          <a:xfrm>
            <a:off x="4267200" y="4438650"/>
            <a:ext cx="2857500"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900">
                <a:solidFill>
                  <a:srgbClr val="F7F9FC"/>
                </a:solidFill>
              </a:rPr>
              <a:t>Filter query</a:t>
            </a:r>
            <a:endParaRPr/>
          </a:p>
        </p:txBody>
      </p:sp>
      <p:sp>
        <p:nvSpPr>
          <p:cNvPr id="367" name="Google Shape;367;p17"/>
          <p:cNvSpPr/>
          <p:nvPr/>
        </p:nvSpPr>
        <p:spPr>
          <a:xfrm>
            <a:off x="7505700" y="4543425"/>
            <a:ext cx="657225" cy="28575"/>
          </a:xfrm>
          <a:prstGeom prst="rect">
            <a:avLst/>
          </a:prstGeom>
          <a:solidFill>
            <a:srgbClr val="FF5A5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17"/>
          <p:cNvSpPr/>
          <p:nvPr/>
        </p:nvSpPr>
        <p:spPr>
          <a:xfrm>
            <a:off x="8153400" y="4467225"/>
            <a:ext cx="171450" cy="171450"/>
          </a:xfrm>
          <a:prstGeom prst="triangle">
            <a:avLst>
              <a:gd fmla="val 50000" name="adj"/>
            </a:avLst>
          </a:prstGeom>
          <a:solidFill>
            <a:srgbClr val="FF5A5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17"/>
          <p:cNvSpPr/>
          <p:nvPr/>
        </p:nvSpPr>
        <p:spPr>
          <a:xfrm>
            <a:off x="8572500" y="4324350"/>
            <a:ext cx="2533650" cy="457200"/>
          </a:xfrm>
          <a:prstGeom prst="rect">
            <a:avLst/>
          </a:prstGeom>
          <a:solidFill>
            <a:srgbClr val="5A283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17"/>
          <p:cNvSpPr/>
          <p:nvPr/>
        </p:nvSpPr>
        <p:spPr>
          <a:xfrm>
            <a:off x="8763000" y="4438650"/>
            <a:ext cx="2152650" cy="2286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900">
                <a:solidFill>
                  <a:srgbClr val="FF5A5F"/>
                </a:solidFill>
              </a:rPr>
              <a:t>large raw scan</a:t>
            </a:r>
            <a:endParaRPr/>
          </a:p>
        </p:txBody>
      </p:sp>
      <p:sp>
        <p:nvSpPr>
          <p:cNvPr id="371" name="Google Shape;371;p17"/>
          <p:cNvSpPr/>
          <p:nvPr/>
        </p:nvSpPr>
        <p:spPr>
          <a:xfrm>
            <a:off x="4095750" y="5010150"/>
            <a:ext cx="3238500" cy="457200"/>
          </a:xfrm>
          <a:prstGeom prst="rect">
            <a:avLst/>
          </a:prstGeom>
          <a:solidFill>
            <a:srgbClr val="202638"/>
          </a:solidFill>
          <a:ln cap="flat" cmpd="sng" w="9525">
            <a:solidFill>
              <a:srgbClr val="38415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17"/>
          <p:cNvSpPr/>
          <p:nvPr/>
        </p:nvSpPr>
        <p:spPr>
          <a:xfrm>
            <a:off x="4267200" y="5124450"/>
            <a:ext cx="2857500"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900">
                <a:solidFill>
                  <a:srgbClr val="F7F9FC"/>
                </a:solidFill>
              </a:rPr>
              <a:t>Blended-data query</a:t>
            </a:r>
            <a:endParaRPr/>
          </a:p>
        </p:txBody>
      </p:sp>
      <p:sp>
        <p:nvSpPr>
          <p:cNvPr id="373" name="Google Shape;373;p17"/>
          <p:cNvSpPr/>
          <p:nvPr/>
        </p:nvSpPr>
        <p:spPr>
          <a:xfrm>
            <a:off x="7505700" y="5229225"/>
            <a:ext cx="657225" cy="28575"/>
          </a:xfrm>
          <a:prstGeom prst="rect">
            <a:avLst/>
          </a:prstGeom>
          <a:solidFill>
            <a:srgbClr val="FF5A5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17"/>
          <p:cNvSpPr/>
          <p:nvPr/>
        </p:nvSpPr>
        <p:spPr>
          <a:xfrm>
            <a:off x="8153400" y="5153025"/>
            <a:ext cx="171450" cy="171450"/>
          </a:xfrm>
          <a:prstGeom prst="triangle">
            <a:avLst>
              <a:gd fmla="val 50000" name="adj"/>
            </a:avLst>
          </a:prstGeom>
          <a:solidFill>
            <a:srgbClr val="FF5A5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17"/>
          <p:cNvSpPr/>
          <p:nvPr/>
        </p:nvSpPr>
        <p:spPr>
          <a:xfrm>
            <a:off x="8572500" y="5010150"/>
            <a:ext cx="2533650" cy="457200"/>
          </a:xfrm>
          <a:prstGeom prst="rect">
            <a:avLst/>
          </a:prstGeom>
          <a:solidFill>
            <a:srgbClr val="5A283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17"/>
          <p:cNvSpPr/>
          <p:nvPr/>
        </p:nvSpPr>
        <p:spPr>
          <a:xfrm>
            <a:off x="8763000" y="5124450"/>
            <a:ext cx="2152650" cy="2286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900">
                <a:solidFill>
                  <a:srgbClr val="FF5A5F"/>
                </a:solidFill>
              </a:rPr>
              <a:t>large raw scan</a:t>
            </a:r>
            <a:endParaRPr/>
          </a:p>
        </p:txBody>
      </p:sp>
      <p:sp>
        <p:nvSpPr>
          <p:cNvPr id="377" name="Google Shape;377;p17"/>
          <p:cNvSpPr/>
          <p:nvPr/>
        </p:nvSpPr>
        <p:spPr>
          <a:xfrm>
            <a:off x="533400" y="5420000"/>
            <a:ext cx="10572900" cy="6900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450">
                <a:solidFill>
                  <a:srgbClr val="F7F9FC"/>
                </a:solidFill>
              </a:rPr>
              <a:t>Measure it: INFORMATION_SCHEMA.JOBS + Looker Studio report and data-source labels</a:t>
            </a:r>
            <a:endParaRPr b="1" sz="1450">
              <a:solidFill>
                <a:srgbClr val="F7F9FC"/>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1D29"/>
        </a:solidFill>
      </p:bgPr>
    </p:bg>
    <p:spTree>
      <p:nvGrpSpPr>
        <p:cNvPr id="382" name="Shape 382"/>
        <p:cNvGrpSpPr/>
        <p:nvPr/>
      </p:nvGrpSpPr>
      <p:grpSpPr>
        <a:xfrm>
          <a:off x="0" y="0"/>
          <a:ext cx="0" cy="0"/>
          <a:chOff x="0" y="0"/>
          <a:chExt cx="0" cy="0"/>
        </a:xfrm>
      </p:grpSpPr>
      <p:sp>
        <p:nvSpPr>
          <p:cNvPr id="383" name="Google Shape;383;p18"/>
          <p:cNvSpPr/>
          <p:nvPr/>
        </p:nvSpPr>
        <p:spPr>
          <a:xfrm>
            <a:off x="0" y="0"/>
            <a:ext cx="1809600" cy="266700"/>
          </a:xfrm>
          <a:prstGeom prst="parallelogram">
            <a:avLst>
              <a:gd fmla="val 25000" name="adj"/>
            </a:avLst>
          </a:prstGeom>
          <a:solidFill>
            <a:srgbClr val="2329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18"/>
          <p:cNvSpPr/>
          <p:nvPr/>
        </p:nvSpPr>
        <p:spPr>
          <a:xfrm>
            <a:off x="0" y="266700"/>
            <a:ext cx="1238400" cy="228600"/>
          </a:xfrm>
          <a:prstGeom prst="parallelogram">
            <a:avLst>
              <a:gd fmla="val 25000" name="adj"/>
            </a:avLst>
          </a:prstGeom>
          <a:solidFill>
            <a:srgbClr val="0A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18"/>
          <p:cNvSpPr/>
          <p:nvPr/>
        </p:nvSpPr>
        <p:spPr>
          <a:xfrm>
            <a:off x="400050" y="495300"/>
            <a:ext cx="1047900" cy="190500"/>
          </a:xfrm>
          <a:prstGeom prst="parallelogram">
            <a:avLst>
              <a:gd fmla="val 25000" name="adj"/>
            </a:avLst>
          </a:prstGeom>
          <a:solidFill>
            <a:srgbClr val="8BD7B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18"/>
          <p:cNvSpPr/>
          <p:nvPr/>
        </p:nvSpPr>
        <p:spPr>
          <a:xfrm>
            <a:off x="2095500" y="323850"/>
            <a:ext cx="4953000"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900">
                <a:solidFill>
                  <a:srgbClr val="AEB8C9"/>
                </a:solidFill>
              </a:rPr>
              <a:t>BIGQUERY COST FORENSICS</a:t>
            </a:r>
            <a:endParaRPr/>
          </a:p>
        </p:txBody>
      </p:sp>
      <p:sp>
        <p:nvSpPr>
          <p:cNvPr id="387" name="Google Shape;387;p18"/>
          <p:cNvSpPr/>
          <p:nvPr/>
        </p:nvSpPr>
        <p:spPr>
          <a:xfrm>
            <a:off x="533400" y="666750"/>
            <a:ext cx="11049000" cy="705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3000">
                <a:solidFill>
                  <a:srgbClr val="F7F9FC"/>
                </a:solidFill>
              </a:rPr>
              <a:t>Find the queries that burned the budget</a:t>
            </a:r>
            <a:endParaRPr b="1" sz="3000">
              <a:solidFill>
                <a:srgbClr val="F7F9FC"/>
              </a:solidFill>
            </a:endParaRPr>
          </a:p>
        </p:txBody>
      </p:sp>
      <p:sp>
        <p:nvSpPr>
          <p:cNvPr id="388" name="Google Shape;388;p18"/>
          <p:cNvSpPr/>
          <p:nvPr/>
        </p:nvSpPr>
        <p:spPr>
          <a:xfrm>
            <a:off x="533400" y="1438275"/>
            <a:ext cx="11125200" cy="9600"/>
          </a:xfrm>
          <a:prstGeom prst="rect">
            <a:avLst/>
          </a:prstGeom>
          <a:solidFill>
            <a:srgbClr val="3841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18"/>
          <p:cNvSpPr/>
          <p:nvPr/>
        </p:nvSpPr>
        <p:spPr>
          <a:xfrm>
            <a:off x="11239500" y="6381750"/>
            <a:ext cx="400200" cy="19050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US" sz="650">
                <a:solidFill>
                  <a:srgbClr val="AEB8C9"/>
                </a:solidFill>
              </a:rPr>
              <a:t>06A</a:t>
            </a:r>
            <a:endParaRPr/>
          </a:p>
        </p:txBody>
      </p:sp>
      <p:sp>
        <p:nvSpPr>
          <p:cNvPr id="390" name="Google Shape;390;p18"/>
          <p:cNvSpPr/>
          <p:nvPr/>
        </p:nvSpPr>
        <p:spPr>
          <a:xfrm>
            <a:off x="533400" y="1952625"/>
            <a:ext cx="6858000" cy="1762200"/>
          </a:xfrm>
          <a:prstGeom prst="roundRect">
            <a:avLst>
              <a:gd fmla="val 4324" name="adj"/>
            </a:avLst>
          </a:prstGeom>
          <a:solidFill>
            <a:srgbClr val="10152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18"/>
          <p:cNvSpPr/>
          <p:nvPr/>
        </p:nvSpPr>
        <p:spPr>
          <a:xfrm>
            <a:off x="533400" y="1952625"/>
            <a:ext cx="95400" cy="1762200"/>
          </a:xfrm>
          <a:prstGeom prst="rect">
            <a:avLst/>
          </a:prstGeom>
          <a:solidFill>
            <a:srgbClr val="00E59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p18"/>
          <p:cNvSpPr/>
          <p:nvPr/>
        </p:nvSpPr>
        <p:spPr>
          <a:xfrm>
            <a:off x="800100" y="2172301"/>
            <a:ext cx="6381900" cy="1381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950">
                <a:solidFill>
                  <a:srgbClr val="F5F7FA"/>
                </a:solidFill>
              </a:rPr>
              <a:t>SELECT creation_time, user_email,</a:t>
            </a:r>
            <a:endParaRPr sz="950">
              <a:solidFill>
                <a:srgbClr val="F5F7FA"/>
              </a:solidFill>
            </a:endParaRPr>
          </a:p>
          <a:p>
            <a:pPr indent="0" lvl="0" marL="0" marR="0" rtl="0" algn="l">
              <a:spcBef>
                <a:spcPts val="0"/>
              </a:spcBef>
              <a:spcAft>
                <a:spcPts val="0"/>
              </a:spcAft>
              <a:buNone/>
            </a:pPr>
            <a:r>
              <a:rPr lang="en-US" sz="950">
                <a:solidFill>
                  <a:srgbClr val="F5F7FA"/>
                </a:solidFill>
              </a:rPr>
              <a:t>  ROUND(total_bytes_billed / POW(1024, 4), 2) AS tib,</a:t>
            </a:r>
            <a:endParaRPr sz="950">
              <a:solidFill>
                <a:srgbClr val="F5F7FA"/>
              </a:solidFill>
            </a:endParaRPr>
          </a:p>
          <a:p>
            <a:pPr indent="0" lvl="0" marL="0" marR="0" rtl="0" algn="l">
              <a:spcBef>
                <a:spcPts val="0"/>
              </a:spcBef>
              <a:spcAft>
                <a:spcPts val="0"/>
              </a:spcAft>
              <a:buNone/>
            </a:pPr>
            <a:r>
              <a:rPr lang="en-US" sz="950">
                <a:solidFill>
                  <a:srgbClr val="F5F7FA"/>
                </a:solidFill>
              </a:rPr>
              <a:t>  query</a:t>
            </a:r>
            <a:endParaRPr sz="950">
              <a:solidFill>
                <a:srgbClr val="F5F7FA"/>
              </a:solidFill>
            </a:endParaRPr>
          </a:p>
          <a:p>
            <a:pPr indent="0" lvl="0" marL="0" marR="0" rtl="0" algn="l">
              <a:spcBef>
                <a:spcPts val="0"/>
              </a:spcBef>
              <a:spcAft>
                <a:spcPts val="0"/>
              </a:spcAft>
              <a:buNone/>
            </a:pPr>
            <a:r>
              <a:rPr lang="en-US" sz="950">
                <a:solidFill>
                  <a:srgbClr val="F5F7FA"/>
                </a:solidFill>
              </a:rPr>
              <a:t>FROM `region-eu`.INFORMATION_SCHEMA.JOBS_BY_PROJECT</a:t>
            </a:r>
            <a:endParaRPr sz="950">
              <a:solidFill>
                <a:srgbClr val="F5F7FA"/>
              </a:solidFill>
            </a:endParaRPr>
          </a:p>
          <a:p>
            <a:pPr indent="0" lvl="0" marL="0" marR="0" rtl="0" algn="l">
              <a:spcBef>
                <a:spcPts val="0"/>
              </a:spcBef>
              <a:spcAft>
                <a:spcPts val="0"/>
              </a:spcAft>
              <a:buNone/>
            </a:pPr>
            <a:r>
              <a:rPr lang="en-US" sz="950">
                <a:solidFill>
                  <a:srgbClr val="F5F7FA"/>
                </a:solidFill>
              </a:rPr>
              <a:t>WHERE creation_time &gt;= TIMESTAMP_SUB(</a:t>
            </a:r>
            <a:endParaRPr sz="950">
              <a:solidFill>
                <a:srgbClr val="F5F7FA"/>
              </a:solidFill>
            </a:endParaRPr>
          </a:p>
          <a:p>
            <a:pPr indent="0" lvl="0" marL="0" marR="0" rtl="0" algn="l">
              <a:spcBef>
                <a:spcPts val="0"/>
              </a:spcBef>
              <a:spcAft>
                <a:spcPts val="0"/>
              </a:spcAft>
              <a:buNone/>
            </a:pPr>
            <a:r>
              <a:rPr lang="en-US" sz="950">
                <a:solidFill>
                  <a:srgbClr val="F5F7FA"/>
                </a:solidFill>
              </a:rPr>
              <a:t>  CURRENT_TIMESTAMP(), INTERVAL 180 DAY)</a:t>
            </a:r>
            <a:endParaRPr sz="950">
              <a:solidFill>
                <a:srgbClr val="F5F7FA"/>
              </a:solidFill>
            </a:endParaRPr>
          </a:p>
          <a:p>
            <a:pPr indent="0" lvl="0" marL="0" marR="0" rtl="0" algn="l">
              <a:spcBef>
                <a:spcPts val="0"/>
              </a:spcBef>
              <a:spcAft>
                <a:spcPts val="0"/>
              </a:spcAft>
              <a:buNone/>
            </a:pPr>
            <a:r>
              <a:rPr lang="en-US" sz="950">
                <a:solidFill>
                  <a:srgbClr val="F5F7FA"/>
                </a:solidFill>
              </a:rPr>
              <a:t>ORDER BY total_bytes_billed DESC</a:t>
            </a:r>
            <a:endParaRPr sz="950">
              <a:solidFill>
                <a:srgbClr val="F5F7FA"/>
              </a:solidFill>
            </a:endParaRPr>
          </a:p>
          <a:p>
            <a:pPr indent="0" lvl="0" marL="0" marR="0" rtl="0" algn="l">
              <a:spcBef>
                <a:spcPts val="0"/>
              </a:spcBef>
              <a:spcAft>
                <a:spcPts val="0"/>
              </a:spcAft>
              <a:buNone/>
            </a:pPr>
            <a:r>
              <a:rPr lang="en-US" sz="950">
                <a:solidFill>
                  <a:srgbClr val="F5F7FA"/>
                </a:solidFill>
              </a:rPr>
              <a:t>LIMIT 100;</a:t>
            </a:r>
            <a:endParaRPr sz="950"/>
          </a:p>
        </p:txBody>
      </p:sp>
      <p:sp>
        <p:nvSpPr>
          <p:cNvPr id="393" name="Google Shape;393;p18"/>
          <p:cNvSpPr/>
          <p:nvPr/>
        </p:nvSpPr>
        <p:spPr>
          <a:xfrm>
            <a:off x="8048625" y="2114550"/>
            <a:ext cx="2952900" cy="5145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495">
                <a:solidFill>
                  <a:srgbClr val="AEB8C9"/>
                </a:solidFill>
              </a:rPr>
              <a:t>History window</a:t>
            </a:r>
            <a:endParaRPr/>
          </a:p>
        </p:txBody>
      </p:sp>
      <p:sp>
        <p:nvSpPr>
          <p:cNvPr id="394" name="Google Shape;394;p18"/>
          <p:cNvSpPr/>
          <p:nvPr/>
        </p:nvSpPr>
        <p:spPr>
          <a:xfrm>
            <a:off x="8058150" y="2876550"/>
            <a:ext cx="2952900" cy="876300"/>
          </a:xfrm>
          <a:prstGeom prst="rect">
            <a:avLst/>
          </a:prstGeom>
          <a:solidFill>
            <a:srgbClr val="5A283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18"/>
          <p:cNvSpPr/>
          <p:nvPr/>
        </p:nvSpPr>
        <p:spPr>
          <a:xfrm>
            <a:off x="8248650" y="3124200"/>
            <a:ext cx="2571900" cy="3240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525">
                <a:solidFill>
                  <a:srgbClr val="FF5A5F"/>
                </a:solidFill>
              </a:rPr>
              <a:t>180 days only</a:t>
            </a:r>
            <a:endParaRPr/>
          </a:p>
        </p:txBody>
      </p:sp>
      <p:pic>
        <p:nvPicPr>
          <p:cNvPr id="396" name="Google Shape;396;p18"/>
          <p:cNvPicPr preferRelativeResize="0"/>
          <p:nvPr/>
        </p:nvPicPr>
        <p:blipFill rotWithShape="1">
          <a:blip r:embed="rId3">
            <a:alphaModFix/>
          </a:blip>
          <a:srcRect b="0" l="0" r="0" t="44617"/>
          <a:stretch/>
        </p:blipFill>
        <p:spPr>
          <a:xfrm>
            <a:off x="533400" y="3903025"/>
            <a:ext cx="6581149" cy="261910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1D29"/>
        </a:solidFill>
      </p:bgPr>
    </p:bg>
    <p:spTree>
      <p:nvGrpSpPr>
        <p:cNvPr id="401" name="Shape 401"/>
        <p:cNvGrpSpPr/>
        <p:nvPr/>
      </p:nvGrpSpPr>
      <p:grpSpPr>
        <a:xfrm>
          <a:off x="0" y="0"/>
          <a:ext cx="0" cy="0"/>
          <a:chOff x="0" y="0"/>
          <a:chExt cx="0" cy="0"/>
        </a:xfrm>
      </p:grpSpPr>
      <p:sp>
        <p:nvSpPr>
          <p:cNvPr id="402" name="Google Shape;402;p19"/>
          <p:cNvSpPr/>
          <p:nvPr/>
        </p:nvSpPr>
        <p:spPr>
          <a:xfrm>
            <a:off x="0" y="0"/>
            <a:ext cx="1809750" cy="266700"/>
          </a:xfrm>
          <a:prstGeom prst="parallelogram">
            <a:avLst>
              <a:gd fmla="val 25000" name="adj"/>
            </a:avLst>
          </a:prstGeom>
          <a:solidFill>
            <a:srgbClr val="2329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19"/>
          <p:cNvSpPr/>
          <p:nvPr/>
        </p:nvSpPr>
        <p:spPr>
          <a:xfrm>
            <a:off x="0" y="266700"/>
            <a:ext cx="1238250" cy="228600"/>
          </a:xfrm>
          <a:prstGeom prst="parallelogram">
            <a:avLst>
              <a:gd fmla="val 25000" name="adj"/>
            </a:avLst>
          </a:prstGeom>
          <a:solidFill>
            <a:srgbClr val="0A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19"/>
          <p:cNvSpPr/>
          <p:nvPr/>
        </p:nvSpPr>
        <p:spPr>
          <a:xfrm>
            <a:off x="400050" y="495300"/>
            <a:ext cx="1047750" cy="190500"/>
          </a:xfrm>
          <a:prstGeom prst="parallelogram">
            <a:avLst>
              <a:gd fmla="val 25000" name="adj"/>
            </a:avLst>
          </a:prstGeom>
          <a:solidFill>
            <a:srgbClr val="8BD7B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19"/>
          <p:cNvSpPr/>
          <p:nvPr/>
        </p:nvSpPr>
        <p:spPr>
          <a:xfrm>
            <a:off x="2095500" y="323850"/>
            <a:ext cx="4953000"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900">
                <a:solidFill>
                  <a:srgbClr val="AEB8C9"/>
                </a:solidFill>
              </a:rPr>
              <a:t>THE BETTER ARCHITECTURE</a:t>
            </a:r>
            <a:endParaRPr/>
          </a:p>
        </p:txBody>
      </p:sp>
      <p:sp>
        <p:nvSpPr>
          <p:cNvPr id="406" name="Google Shape;406;p19"/>
          <p:cNvSpPr/>
          <p:nvPr/>
        </p:nvSpPr>
        <p:spPr>
          <a:xfrm>
            <a:off x="533400" y="666750"/>
            <a:ext cx="11049000" cy="7048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3000">
                <a:solidFill>
                  <a:srgbClr val="F7F9FC"/>
                </a:solidFill>
              </a:rPr>
              <a:t>Build reporting tables before dashboard queries</a:t>
            </a:r>
            <a:endParaRPr/>
          </a:p>
        </p:txBody>
      </p:sp>
      <p:sp>
        <p:nvSpPr>
          <p:cNvPr id="407" name="Google Shape;407;p19"/>
          <p:cNvSpPr/>
          <p:nvPr/>
        </p:nvSpPr>
        <p:spPr>
          <a:xfrm>
            <a:off x="533400" y="1438275"/>
            <a:ext cx="11125200" cy="9525"/>
          </a:xfrm>
          <a:prstGeom prst="rect">
            <a:avLst/>
          </a:prstGeom>
          <a:solidFill>
            <a:srgbClr val="3841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19"/>
          <p:cNvSpPr/>
          <p:nvPr/>
        </p:nvSpPr>
        <p:spPr>
          <a:xfrm>
            <a:off x="11239500" y="6381750"/>
            <a:ext cx="400050" cy="19050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US" sz="650">
                <a:solidFill>
                  <a:srgbClr val="AEB8C9"/>
                </a:solidFill>
              </a:rPr>
              <a:t>14</a:t>
            </a:r>
            <a:endParaRPr/>
          </a:p>
        </p:txBody>
      </p:sp>
      <p:sp>
        <p:nvSpPr>
          <p:cNvPr id="409" name="Google Shape;409;p19"/>
          <p:cNvSpPr/>
          <p:nvPr/>
        </p:nvSpPr>
        <p:spPr>
          <a:xfrm>
            <a:off x="3048000" y="3343275"/>
            <a:ext cx="571500" cy="28575"/>
          </a:xfrm>
          <a:prstGeom prst="rect">
            <a:avLst/>
          </a:prstGeom>
          <a:solidFill>
            <a:srgbClr val="FF5A5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19"/>
          <p:cNvSpPr/>
          <p:nvPr/>
        </p:nvSpPr>
        <p:spPr>
          <a:xfrm>
            <a:off x="3609975" y="3267075"/>
            <a:ext cx="171450" cy="171450"/>
          </a:xfrm>
          <a:prstGeom prst="triangle">
            <a:avLst>
              <a:gd fmla="val 50000" name="adj"/>
            </a:avLst>
          </a:prstGeom>
          <a:solidFill>
            <a:srgbClr val="FF5A5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19"/>
          <p:cNvSpPr/>
          <p:nvPr/>
        </p:nvSpPr>
        <p:spPr>
          <a:xfrm>
            <a:off x="5943600" y="3343275"/>
            <a:ext cx="571500" cy="28575"/>
          </a:xfrm>
          <a:prstGeom prst="rect">
            <a:avLst/>
          </a:prstGeom>
          <a:solidFill>
            <a:srgbClr val="0A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19"/>
          <p:cNvSpPr/>
          <p:nvPr/>
        </p:nvSpPr>
        <p:spPr>
          <a:xfrm>
            <a:off x="6505575" y="3267075"/>
            <a:ext cx="171450" cy="171450"/>
          </a:xfrm>
          <a:prstGeom prst="triangle">
            <a:avLst>
              <a:gd fmla="val 50000" name="adj"/>
            </a:avLst>
          </a:prstGeom>
          <a:solidFill>
            <a:srgbClr val="0A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19"/>
          <p:cNvSpPr/>
          <p:nvPr/>
        </p:nvSpPr>
        <p:spPr>
          <a:xfrm>
            <a:off x="8839200" y="3343275"/>
            <a:ext cx="571500" cy="28575"/>
          </a:xfrm>
          <a:prstGeom prst="rect">
            <a:avLst/>
          </a:prstGeom>
          <a:solidFill>
            <a:srgbClr val="0A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19"/>
          <p:cNvSpPr/>
          <p:nvPr/>
        </p:nvSpPr>
        <p:spPr>
          <a:xfrm>
            <a:off x="9401175" y="3267075"/>
            <a:ext cx="171450" cy="171450"/>
          </a:xfrm>
          <a:prstGeom prst="triangle">
            <a:avLst>
              <a:gd fmla="val 50000" name="adj"/>
            </a:avLst>
          </a:prstGeom>
          <a:solidFill>
            <a:srgbClr val="0A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19"/>
          <p:cNvSpPr/>
          <p:nvPr/>
        </p:nvSpPr>
        <p:spPr>
          <a:xfrm>
            <a:off x="533400" y="2266950"/>
            <a:ext cx="2381250" cy="2095500"/>
          </a:xfrm>
          <a:prstGeom prst="rect">
            <a:avLst/>
          </a:prstGeom>
          <a:solidFill>
            <a:srgbClr val="5A2830"/>
          </a:solidFill>
          <a:ln cap="flat" cmpd="sng" w="9525">
            <a:solidFill>
              <a:srgbClr val="38415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p19"/>
          <p:cNvSpPr/>
          <p:nvPr/>
        </p:nvSpPr>
        <p:spPr>
          <a:xfrm>
            <a:off x="704850" y="2457450"/>
            <a:ext cx="304800" cy="2857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275">
                <a:solidFill>
                  <a:srgbClr val="AEB8C9"/>
                </a:solidFill>
              </a:rPr>
              <a:t>1</a:t>
            </a:r>
            <a:endParaRPr/>
          </a:p>
        </p:txBody>
      </p:sp>
      <p:sp>
        <p:nvSpPr>
          <p:cNvPr id="417" name="Google Shape;417;p19"/>
          <p:cNvSpPr/>
          <p:nvPr/>
        </p:nvSpPr>
        <p:spPr>
          <a:xfrm>
            <a:off x="723900" y="2924175"/>
            <a:ext cx="2000250" cy="36195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775">
                <a:solidFill>
                  <a:srgbClr val="F7F9FC"/>
                </a:solidFill>
              </a:rPr>
              <a:t>Raw GA4 export</a:t>
            </a:r>
            <a:endParaRPr/>
          </a:p>
        </p:txBody>
      </p:sp>
      <p:sp>
        <p:nvSpPr>
          <p:cNvPr id="418" name="Google Shape;418;p19"/>
          <p:cNvSpPr/>
          <p:nvPr/>
        </p:nvSpPr>
        <p:spPr>
          <a:xfrm>
            <a:off x="723900" y="3514725"/>
            <a:ext cx="2000250" cy="59055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lang="en-US" sz="1500">
                <a:solidFill>
                  <a:srgbClr val="AEB8C9"/>
                </a:solidFill>
              </a:rPr>
              <a:t>Detailed events</a:t>
            </a:r>
            <a:endParaRPr/>
          </a:p>
          <a:p>
            <a:pPr indent="0" lvl="0" marL="0" marR="0" rtl="0" algn="ctr">
              <a:spcBef>
                <a:spcPts val="0"/>
              </a:spcBef>
              <a:spcAft>
                <a:spcPts val="0"/>
              </a:spcAft>
              <a:buNone/>
            </a:pPr>
            <a:r>
              <a:rPr b="0" lang="en-US" sz="1500">
                <a:solidFill>
                  <a:srgbClr val="AEB8C9"/>
                </a:solidFill>
              </a:rPr>
              <a:t>kept as source</a:t>
            </a:r>
            <a:endParaRPr/>
          </a:p>
        </p:txBody>
      </p:sp>
      <p:sp>
        <p:nvSpPr>
          <p:cNvPr id="419" name="Google Shape;419;p19"/>
          <p:cNvSpPr/>
          <p:nvPr/>
        </p:nvSpPr>
        <p:spPr>
          <a:xfrm>
            <a:off x="3429000" y="2266950"/>
            <a:ext cx="2381250" cy="2095500"/>
          </a:xfrm>
          <a:prstGeom prst="rect">
            <a:avLst/>
          </a:prstGeom>
          <a:solidFill>
            <a:srgbClr val="173A67"/>
          </a:solidFill>
          <a:ln cap="flat" cmpd="sng" w="9525">
            <a:solidFill>
              <a:srgbClr val="38415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19"/>
          <p:cNvSpPr/>
          <p:nvPr/>
        </p:nvSpPr>
        <p:spPr>
          <a:xfrm>
            <a:off x="3600450" y="2457450"/>
            <a:ext cx="304800" cy="2857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275">
                <a:solidFill>
                  <a:srgbClr val="AEB8C9"/>
                </a:solidFill>
              </a:rPr>
              <a:t>2</a:t>
            </a:r>
            <a:endParaRPr/>
          </a:p>
        </p:txBody>
      </p:sp>
      <p:sp>
        <p:nvSpPr>
          <p:cNvPr id="421" name="Google Shape;421;p19"/>
          <p:cNvSpPr/>
          <p:nvPr/>
        </p:nvSpPr>
        <p:spPr>
          <a:xfrm>
            <a:off x="3619500" y="2924175"/>
            <a:ext cx="2000250" cy="36195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775">
                <a:solidFill>
                  <a:srgbClr val="F7F9FC"/>
                </a:solidFill>
              </a:rPr>
              <a:t>Dataform</a:t>
            </a:r>
            <a:endParaRPr/>
          </a:p>
        </p:txBody>
      </p:sp>
      <p:sp>
        <p:nvSpPr>
          <p:cNvPr id="422" name="Google Shape;422;p19"/>
          <p:cNvSpPr/>
          <p:nvPr/>
        </p:nvSpPr>
        <p:spPr>
          <a:xfrm>
            <a:off x="3619500" y="3514725"/>
            <a:ext cx="2000250" cy="59055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lang="en-US" sz="1500">
                <a:solidFill>
                  <a:srgbClr val="AEB8C9"/>
                </a:solidFill>
              </a:rPr>
              <a:t>Scheduled SQL</a:t>
            </a:r>
            <a:endParaRPr/>
          </a:p>
          <a:p>
            <a:pPr indent="0" lvl="0" marL="0" marR="0" rtl="0" algn="ctr">
              <a:spcBef>
                <a:spcPts val="0"/>
              </a:spcBef>
              <a:spcAft>
                <a:spcPts val="0"/>
              </a:spcAft>
              <a:buNone/>
            </a:pPr>
            <a:r>
              <a:rPr b="0" lang="en-US" sz="1500">
                <a:solidFill>
                  <a:srgbClr val="AEB8C9"/>
                </a:solidFill>
              </a:rPr>
              <a:t>transforms + tests</a:t>
            </a:r>
            <a:endParaRPr/>
          </a:p>
        </p:txBody>
      </p:sp>
      <p:sp>
        <p:nvSpPr>
          <p:cNvPr id="423" name="Google Shape;423;p19"/>
          <p:cNvSpPr/>
          <p:nvPr/>
        </p:nvSpPr>
        <p:spPr>
          <a:xfrm>
            <a:off x="6324600" y="2266950"/>
            <a:ext cx="2381250" cy="2095500"/>
          </a:xfrm>
          <a:prstGeom prst="rect">
            <a:avLst/>
          </a:prstGeom>
          <a:solidFill>
            <a:srgbClr val="123F39"/>
          </a:solidFill>
          <a:ln cap="flat" cmpd="sng" w="9525">
            <a:solidFill>
              <a:srgbClr val="38415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19"/>
          <p:cNvSpPr/>
          <p:nvPr/>
        </p:nvSpPr>
        <p:spPr>
          <a:xfrm>
            <a:off x="6496050" y="2457450"/>
            <a:ext cx="304800" cy="2857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275">
                <a:solidFill>
                  <a:srgbClr val="AEB8C9"/>
                </a:solidFill>
              </a:rPr>
              <a:t>3</a:t>
            </a:r>
            <a:endParaRPr/>
          </a:p>
        </p:txBody>
      </p:sp>
      <p:sp>
        <p:nvSpPr>
          <p:cNvPr id="425" name="Google Shape;425;p19"/>
          <p:cNvSpPr/>
          <p:nvPr/>
        </p:nvSpPr>
        <p:spPr>
          <a:xfrm>
            <a:off x="6515100" y="2924175"/>
            <a:ext cx="2000250" cy="36195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775">
                <a:solidFill>
                  <a:srgbClr val="F7F9FC"/>
                </a:solidFill>
              </a:rPr>
              <a:t>Reporting tables</a:t>
            </a:r>
            <a:endParaRPr/>
          </a:p>
        </p:txBody>
      </p:sp>
      <p:sp>
        <p:nvSpPr>
          <p:cNvPr id="426" name="Google Shape;426;p19"/>
          <p:cNvSpPr/>
          <p:nvPr/>
        </p:nvSpPr>
        <p:spPr>
          <a:xfrm>
            <a:off x="6515100" y="3514725"/>
            <a:ext cx="2000250" cy="59055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lang="en-US" sz="1500">
                <a:solidFill>
                  <a:srgbClr val="AEB8C9"/>
                </a:solidFill>
              </a:rPr>
              <a:t>Narrow, aggregated,</a:t>
            </a:r>
            <a:endParaRPr/>
          </a:p>
          <a:p>
            <a:pPr indent="0" lvl="0" marL="0" marR="0" rtl="0" algn="ctr">
              <a:spcBef>
                <a:spcPts val="0"/>
              </a:spcBef>
              <a:spcAft>
                <a:spcPts val="0"/>
              </a:spcAft>
              <a:buNone/>
            </a:pPr>
            <a:r>
              <a:rPr b="0" lang="en-US" sz="1500">
                <a:solidFill>
                  <a:srgbClr val="AEB8C9"/>
                </a:solidFill>
              </a:rPr>
              <a:t>partitioned</a:t>
            </a:r>
            <a:endParaRPr/>
          </a:p>
        </p:txBody>
      </p:sp>
      <p:sp>
        <p:nvSpPr>
          <p:cNvPr id="427" name="Google Shape;427;p19"/>
          <p:cNvSpPr/>
          <p:nvPr/>
        </p:nvSpPr>
        <p:spPr>
          <a:xfrm>
            <a:off x="9220200" y="2266950"/>
            <a:ext cx="2381250" cy="2095500"/>
          </a:xfrm>
          <a:prstGeom prst="rect">
            <a:avLst/>
          </a:prstGeom>
          <a:solidFill>
            <a:srgbClr val="202638"/>
          </a:solidFill>
          <a:ln cap="flat" cmpd="sng" w="9525">
            <a:solidFill>
              <a:srgbClr val="38415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19"/>
          <p:cNvSpPr/>
          <p:nvPr/>
        </p:nvSpPr>
        <p:spPr>
          <a:xfrm>
            <a:off x="9391650" y="2457450"/>
            <a:ext cx="304800" cy="2857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275">
                <a:solidFill>
                  <a:srgbClr val="AEB8C9"/>
                </a:solidFill>
              </a:rPr>
              <a:t>4</a:t>
            </a:r>
            <a:endParaRPr/>
          </a:p>
        </p:txBody>
      </p:sp>
      <p:sp>
        <p:nvSpPr>
          <p:cNvPr id="429" name="Google Shape;429;p19"/>
          <p:cNvSpPr/>
          <p:nvPr/>
        </p:nvSpPr>
        <p:spPr>
          <a:xfrm>
            <a:off x="9410700" y="2924175"/>
            <a:ext cx="2000250" cy="36195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775">
                <a:solidFill>
                  <a:srgbClr val="F7F9FC"/>
                </a:solidFill>
              </a:rPr>
              <a:t>Looker Studio</a:t>
            </a:r>
            <a:endParaRPr/>
          </a:p>
        </p:txBody>
      </p:sp>
      <p:sp>
        <p:nvSpPr>
          <p:cNvPr id="430" name="Google Shape;430;p19"/>
          <p:cNvSpPr/>
          <p:nvPr/>
        </p:nvSpPr>
        <p:spPr>
          <a:xfrm>
            <a:off x="9410700" y="3514725"/>
            <a:ext cx="2000250" cy="59055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lang="en-US" sz="1500">
                <a:solidFill>
                  <a:srgbClr val="AEB8C9"/>
                </a:solidFill>
              </a:rPr>
              <a:t>Fast, controlled</a:t>
            </a:r>
            <a:endParaRPr/>
          </a:p>
          <a:p>
            <a:pPr indent="0" lvl="0" marL="0" marR="0" rtl="0" algn="ctr">
              <a:spcBef>
                <a:spcPts val="0"/>
              </a:spcBef>
              <a:spcAft>
                <a:spcPts val="0"/>
              </a:spcAft>
              <a:buNone/>
            </a:pPr>
            <a:r>
              <a:rPr b="0" lang="en-US" sz="1500">
                <a:solidFill>
                  <a:srgbClr val="AEB8C9"/>
                </a:solidFill>
              </a:rPr>
              <a:t>dashboards</a:t>
            </a:r>
            <a:endParaRPr/>
          </a:p>
        </p:txBody>
      </p:sp>
      <p:sp>
        <p:nvSpPr>
          <p:cNvPr id="431" name="Google Shape;431;p19"/>
          <p:cNvSpPr/>
          <p:nvPr/>
        </p:nvSpPr>
        <p:spPr>
          <a:xfrm>
            <a:off x="533400" y="5238750"/>
            <a:ext cx="11049000" cy="43815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2275">
                <a:solidFill>
                  <a:srgbClr val="00E59E"/>
                </a:solidFill>
              </a:rPr>
              <a:t>Transform once. Serve many times.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1D29"/>
        </a:solidFill>
      </p:bgPr>
    </p:bg>
    <p:spTree>
      <p:nvGrpSpPr>
        <p:cNvPr id="436" name="Shape 436"/>
        <p:cNvGrpSpPr/>
        <p:nvPr/>
      </p:nvGrpSpPr>
      <p:grpSpPr>
        <a:xfrm>
          <a:off x="0" y="0"/>
          <a:ext cx="0" cy="0"/>
          <a:chOff x="0" y="0"/>
          <a:chExt cx="0" cy="0"/>
        </a:xfrm>
      </p:grpSpPr>
      <p:sp>
        <p:nvSpPr>
          <p:cNvPr id="437" name="Google Shape;437;p20"/>
          <p:cNvSpPr/>
          <p:nvPr/>
        </p:nvSpPr>
        <p:spPr>
          <a:xfrm>
            <a:off x="0" y="0"/>
            <a:ext cx="1809750" cy="266700"/>
          </a:xfrm>
          <a:prstGeom prst="parallelogram">
            <a:avLst>
              <a:gd fmla="val 25000" name="adj"/>
            </a:avLst>
          </a:prstGeom>
          <a:solidFill>
            <a:srgbClr val="2329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20"/>
          <p:cNvSpPr/>
          <p:nvPr/>
        </p:nvSpPr>
        <p:spPr>
          <a:xfrm>
            <a:off x="0" y="266700"/>
            <a:ext cx="1238250" cy="228600"/>
          </a:xfrm>
          <a:prstGeom prst="parallelogram">
            <a:avLst>
              <a:gd fmla="val 25000" name="adj"/>
            </a:avLst>
          </a:prstGeom>
          <a:solidFill>
            <a:srgbClr val="0A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20"/>
          <p:cNvSpPr/>
          <p:nvPr/>
        </p:nvSpPr>
        <p:spPr>
          <a:xfrm>
            <a:off x="400050" y="495300"/>
            <a:ext cx="1047750" cy="190500"/>
          </a:xfrm>
          <a:prstGeom prst="parallelogram">
            <a:avLst>
              <a:gd fmla="val 25000" name="adj"/>
            </a:avLst>
          </a:prstGeom>
          <a:solidFill>
            <a:srgbClr val="8BD7B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20"/>
          <p:cNvSpPr/>
          <p:nvPr/>
        </p:nvSpPr>
        <p:spPr>
          <a:xfrm>
            <a:off x="2095500" y="323850"/>
            <a:ext cx="4953000"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900">
                <a:solidFill>
                  <a:srgbClr val="AEB8C9"/>
                </a:solidFill>
              </a:rPr>
              <a:t>GUARDRAIL 1</a:t>
            </a:r>
            <a:endParaRPr b="1" sz="900">
              <a:solidFill>
                <a:srgbClr val="AEB8C9"/>
              </a:solidFill>
            </a:endParaRPr>
          </a:p>
        </p:txBody>
      </p:sp>
      <p:sp>
        <p:nvSpPr>
          <p:cNvPr id="441" name="Google Shape;441;p20"/>
          <p:cNvSpPr/>
          <p:nvPr/>
        </p:nvSpPr>
        <p:spPr>
          <a:xfrm>
            <a:off x="533400" y="666750"/>
            <a:ext cx="11049000" cy="7048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3000">
                <a:solidFill>
                  <a:srgbClr val="F7F9FC"/>
                </a:solidFill>
              </a:rPr>
              <a:t>Read the estimate before Run</a:t>
            </a:r>
            <a:endParaRPr/>
          </a:p>
        </p:txBody>
      </p:sp>
      <p:sp>
        <p:nvSpPr>
          <p:cNvPr id="442" name="Google Shape;442;p20"/>
          <p:cNvSpPr/>
          <p:nvPr/>
        </p:nvSpPr>
        <p:spPr>
          <a:xfrm>
            <a:off x="533400" y="1438275"/>
            <a:ext cx="11125200" cy="9525"/>
          </a:xfrm>
          <a:prstGeom prst="rect">
            <a:avLst/>
          </a:prstGeom>
          <a:solidFill>
            <a:srgbClr val="3841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20"/>
          <p:cNvSpPr/>
          <p:nvPr/>
        </p:nvSpPr>
        <p:spPr>
          <a:xfrm>
            <a:off x="11239500" y="6381750"/>
            <a:ext cx="400050" cy="19050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US" sz="650">
                <a:solidFill>
                  <a:srgbClr val="AEB8C9"/>
                </a:solidFill>
              </a:rPr>
              <a:t>10</a:t>
            </a:r>
            <a:endParaRPr/>
          </a:p>
        </p:txBody>
      </p:sp>
      <p:sp>
        <p:nvSpPr>
          <p:cNvPr id="444" name="Google Shape;444;p20"/>
          <p:cNvSpPr/>
          <p:nvPr/>
        </p:nvSpPr>
        <p:spPr>
          <a:xfrm>
            <a:off x="533400" y="1943100"/>
            <a:ext cx="7048500" cy="2800350"/>
          </a:xfrm>
          <a:prstGeom prst="rect">
            <a:avLst/>
          </a:prstGeom>
          <a:solidFill>
            <a:srgbClr val="202638"/>
          </a:solidFill>
          <a:ln cap="flat" cmpd="sng" w="9525">
            <a:solidFill>
              <a:srgbClr val="38415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20"/>
          <p:cNvSpPr/>
          <p:nvPr/>
        </p:nvSpPr>
        <p:spPr>
          <a:xfrm>
            <a:off x="838200" y="2343150"/>
            <a:ext cx="3619500" cy="266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lang="en-US" sz="1150">
                <a:solidFill>
                  <a:srgbClr val="AEB8C9"/>
                </a:solidFill>
              </a:rPr>
              <a:t>This query will process</a:t>
            </a:r>
            <a:endParaRPr/>
          </a:p>
        </p:txBody>
      </p:sp>
      <p:sp>
        <p:nvSpPr>
          <p:cNvPr id="446" name="Google Shape;446;p20"/>
          <p:cNvSpPr/>
          <p:nvPr/>
        </p:nvSpPr>
        <p:spPr>
          <a:xfrm>
            <a:off x="838200" y="2743200"/>
            <a:ext cx="3619500" cy="7429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4275">
                <a:solidFill>
                  <a:srgbClr val="FF5A5F"/>
                </a:solidFill>
              </a:rPr>
              <a:t>2.4 TB</a:t>
            </a:r>
            <a:endParaRPr/>
          </a:p>
        </p:txBody>
      </p:sp>
      <p:sp>
        <p:nvSpPr>
          <p:cNvPr id="447" name="Google Shape;447;p20"/>
          <p:cNvSpPr/>
          <p:nvPr/>
        </p:nvSpPr>
        <p:spPr>
          <a:xfrm>
            <a:off x="5572125" y="2724150"/>
            <a:ext cx="1571625" cy="590550"/>
          </a:xfrm>
          <a:prstGeom prst="rect">
            <a:avLst/>
          </a:prstGeom>
          <a:solidFill>
            <a:srgbClr val="FF5A5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20"/>
          <p:cNvSpPr/>
          <p:nvPr/>
        </p:nvSpPr>
        <p:spPr>
          <a:xfrm>
            <a:off x="5572125" y="2895600"/>
            <a:ext cx="1571625" cy="2667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150">
                <a:solidFill>
                  <a:srgbClr val="FFFFFF"/>
                </a:solidFill>
              </a:rPr>
              <a:t>RUN</a:t>
            </a:r>
            <a:endParaRPr/>
          </a:p>
        </p:txBody>
      </p:sp>
      <p:sp>
        <p:nvSpPr>
          <p:cNvPr id="449" name="Google Shape;449;p20"/>
          <p:cNvSpPr/>
          <p:nvPr/>
        </p:nvSpPr>
        <p:spPr>
          <a:xfrm>
            <a:off x="8153400" y="2286000"/>
            <a:ext cx="2857500" cy="36195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775">
                <a:solidFill>
                  <a:srgbClr val="FF5A5F"/>
                </a:solidFill>
              </a:rPr>
              <a:t>Pause here</a:t>
            </a:r>
            <a:endParaRPr/>
          </a:p>
        </p:txBody>
      </p:sp>
      <p:sp>
        <p:nvSpPr>
          <p:cNvPr id="450" name="Google Shape;450;p20"/>
          <p:cNvSpPr/>
          <p:nvPr/>
        </p:nvSpPr>
        <p:spPr>
          <a:xfrm>
            <a:off x="7810500" y="3086100"/>
            <a:ext cx="704850" cy="28575"/>
          </a:xfrm>
          <a:prstGeom prst="rect">
            <a:avLst/>
          </a:prstGeom>
          <a:solidFill>
            <a:srgbClr val="FF5A5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20"/>
          <p:cNvSpPr/>
          <p:nvPr/>
        </p:nvSpPr>
        <p:spPr>
          <a:xfrm>
            <a:off x="8505825" y="3009900"/>
            <a:ext cx="171450" cy="171450"/>
          </a:xfrm>
          <a:prstGeom prst="triangle">
            <a:avLst>
              <a:gd fmla="val 50000" name="adj"/>
            </a:avLst>
          </a:prstGeom>
          <a:solidFill>
            <a:srgbClr val="FF5A5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20"/>
          <p:cNvSpPr/>
          <p:nvPr/>
        </p:nvSpPr>
        <p:spPr>
          <a:xfrm>
            <a:off x="8420100" y="3143250"/>
            <a:ext cx="2381250" cy="112395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350">
                <a:solidFill>
                  <a:srgbClr val="F7F9FC"/>
                </a:solidFill>
              </a:rPr>
              <a:t>Check columns, dates and source</a:t>
            </a:r>
            <a:endParaRPr sz="1350">
              <a:solidFill>
                <a:srgbClr val="F7F9FC"/>
              </a:solidFill>
            </a:endParaRPr>
          </a:p>
          <a:p>
            <a:pPr indent="0" lvl="0" marL="0" marR="0" rtl="0" algn="ctr">
              <a:spcBef>
                <a:spcPts val="0"/>
              </a:spcBef>
              <a:spcAft>
                <a:spcPts val="0"/>
              </a:spcAft>
              <a:buNone/>
            </a:pPr>
            <a:r>
              <a:t/>
            </a:r>
            <a:endParaRPr sz="1350">
              <a:solidFill>
                <a:srgbClr val="F7F9FC"/>
              </a:solidFill>
            </a:endParaRPr>
          </a:p>
          <a:p>
            <a:pPr indent="0" lvl="0" marL="0" marR="0" rtl="0" algn="ctr">
              <a:spcBef>
                <a:spcPts val="0"/>
              </a:spcBef>
              <a:spcAft>
                <a:spcPts val="0"/>
              </a:spcAft>
              <a:buNone/>
            </a:pPr>
            <a:r>
              <a:rPr lang="en-US" sz="1350">
                <a:solidFill>
                  <a:srgbClr val="F7F9FC"/>
                </a:solidFill>
              </a:rPr>
              <a:t>CLI / AI agents:</a:t>
            </a:r>
            <a:endParaRPr sz="1350">
              <a:solidFill>
                <a:srgbClr val="F7F9FC"/>
              </a:solidFill>
            </a:endParaRPr>
          </a:p>
          <a:p>
            <a:pPr indent="0" lvl="0" marL="0" marR="0" rtl="0" algn="ctr">
              <a:spcBef>
                <a:spcPts val="0"/>
              </a:spcBef>
              <a:spcAft>
                <a:spcPts val="0"/>
              </a:spcAft>
              <a:buNone/>
            </a:pPr>
            <a:r>
              <a:rPr lang="en-US" sz="1350">
                <a:solidFill>
                  <a:srgbClr val="F7F9FC"/>
                </a:solidFill>
              </a:rPr>
              <a:t>bq query --dry_run \</a:t>
            </a:r>
            <a:endParaRPr sz="1350">
              <a:solidFill>
                <a:srgbClr val="F7F9FC"/>
              </a:solidFill>
            </a:endParaRPr>
          </a:p>
          <a:p>
            <a:pPr indent="0" lvl="0" marL="0" marR="0" rtl="0" algn="ctr">
              <a:spcBef>
                <a:spcPts val="0"/>
              </a:spcBef>
              <a:spcAft>
                <a:spcPts val="0"/>
              </a:spcAft>
              <a:buNone/>
            </a:pPr>
            <a:r>
              <a:rPr lang="en-US" sz="1350">
                <a:solidFill>
                  <a:srgbClr val="F7F9FC"/>
                </a:solidFill>
              </a:rPr>
              <a:t>  'SELECT ...'</a:t>
            </a:r>
            <a:endParaRPr sz="1350">
              <a:solidFill>
                <a:srgbClr val="F7F9FC"/>
              </a:solidFill>
            </a:endParaRPr>
          </a:p>
        </p:txBody>
      </p:sp>
      <p:sp>
        <p:nvSpPr>
          <p:cNvPr id="453" name="Google Shape;453;p20"/>
          <p:cNvSpPr/>
          <p:nvPr/>
        </p:nvSpPr>
        <p:spPr>
          <a:xfrm>
            <a:off x="533400" y="5381625"/>
            <a:ext cx="10477500" cy="36195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650">
                <a:solidFill>
                  <a:srgbClr val="F7F9FC"/>
                </a:solidFill>
              </a:rPr>
              <a:t>Beginner rule of thumb: pause at ≥100 GiB. 1 TiB ≈ $6.25-and repetition multiplies it.</a:t>
            </a:r>
            <a:endParaRPr b="1" sz="1650">
              <a:solidFill>
                <a:srgbClr val="F7F9FC"/>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1D29"/>
        </a:solidFill>
      </p:bgPr>
    </p:bg>
    <p:spTree>
      <p:nvGrpSpPr>
        <p:cNvPr id="458" name="Shape 458"/>
        <p:cNvGrpSpPr/>
        <p:nvPr/>
      </p:nvGrpSpPr>
      <p:grpSpPr>
        <a:xfrm>
          <a:off x="0" y="0"/>
          <a:ext cx="0" cy="0"/>
          <a:chOff x="0" y="0"/>
          <a:chExt cx="0" cy="0"/>
        </a:xfrm>
      </p:grpSpPr>
      <p:sp>
        <p:nvSpPr>
          <p:cNvPr id="459" name="Google Shape;459;p21"/>
          <p:cNvSpPr/>
          <p:nvPr/>
        </p:nvSpPr>
        <p:spPr>
          <a:xfrm>
            <a:off x="0" y="0"/>
            <a:ext cx="1809750" cy="266700"/>
          </a:xfrm>
          <a:prstGeom prst="parallelogram">
            <a:avLst>
              <a:gd fmla="val 25000" name="adj"/>
            </a:avLst>
          </a:prstGeom>
          <a:solidFill>
            <a:srgbClr val="2329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21"/>
          <p:cNvSpPr/>
          <p:nvPr/>
        </p:nvSpPr>
        <p:spPr>
          <a:xfrm>
            <a:off x="0" y="266700"/>
            <a:ext cx="1238250" cy="228600"/>
          </a:xfrm>
          <a:prstGeom prst="parallelogram">
            <a:avLst>
              <a:gd fmla="val 25000" name="adj"/>
            </a:avLst>
          </a:prstGeom>
          <a:solidFill>
            <a:srgbClr val="0A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p21"/>
          <p:cNvSpPr/>
          <p:nvPr/>
        </p:nvSpPr>
        <p:spPr>
          <a:xfrm>
            <a:off x="400050" y="495300"/>
            <a:ext cx="1047750" cy="190500"/>
          </a:xfrm>
          <a:prstGeom prst="parallelogram">
            <a:avLst>
              <a:gd fmla="val 25000" name="adj"/>
            </a:avLst>
          </a:prstGeom>
          <a:solidFill>
            <a:srgbClr val="8BD7B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21"/>
          <p:cNvSpPr/>
          <p:nvPr/>
        </p:nvSpPr>
        <p:spPr>
          <a:xfrm>
            <a:off x="2095500" y="323850"/>
            <a:ext cx="4953000"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900">
                <a:solidFill>
                  <a:srgbClr val="AEB8C9"/>
                </a:solidFill>
              </a:rPr>
              <a:t>BIGQUERY COST SURVIVAL</a:t>
            </a:r>
            <a:endParaRPr/>
          </a:p>
        </p:txBody>
      </p:sp>
      <p:sp>
        <p:nvSpPr>
          <p:cNvPr id="463" name="Google Shape;463;p21"/>
          <p:cNvSpPr/>
          <p:nvPr/>
        </p:nvSpPr>
        <p:spPr>
          <a:xfrm>
            <a:off x="533400" y="666750"/>
            <a:ext cx="11049000" cy="7048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3000">
                <a:solidFill>
                  <a:srgbClr val="F7F9FC"/>
                </a:solidFill>
              </a:rPr>
              <a:t>Guardrail 2: give every query a hard ceiling</a:t>
            </a:r>
            <a:endParaRPr b="1" sz="3000">
              <a:solidFill>
                <a:srgbClr val="F7F9FC"/>
              </a:solidFill>
            </a:endParaRPr>
          </a:p>
        </p:txBody>
      </p:sp>
      <p:sp>
        <p:nvSpPr>
          <p:cNvPr id="464" name="Google Shape;464;p21"/>
          <p:cNvSpPr/>
          <p:nvPr/>
        </p:nvSpPr>
        <p:spPr>
          <a:xfrm>
            <a:off x="533400" y="1438275"/>
            <a:ext cx="11125200" cy="9525"/>
          </a:xfrm>
          <a:prstGeom prst="rect">
            <a:avLst/>
          </a:prstGeom>
          <a:solidFill>
            <a:srgbClr val="3841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21"/>
          <p:cNvSpPr/>
          <p:nvPr/>
        </p:nvSpPr>
        <p:spPr>
          <a:xfrm>
            <a:off x="11239500" y="6381750"/>
            <a:ext cx="400050" cy="19050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US" sz="650">
                <a:solidFill>
                  <a:srgbClr val="AEB8C9"/>
                </a:solidFill>
              </a:rPr>
              <a:t>11</a:t>
            </a:r>
            <a:endParaRPr/>
          </a:p>
        </p:txBody>
      </p:sp>
      <p:sp>
        <p:nvSpPr>
          <p:cNvPr id="466" name="Google Shape;466;p21"/>
          <p:cNvSpPr/>
          <p:nvPr/>
        </p:nvSpPr>
        <p:spPr>
          <a:xfrm>
            <a:off x="533400" y="1952625"/>
            <a:ext cx="6858000" cy="1762125"/>
          </a:xfrm>
          <a:prstGeom prst="roundRect">
            <a:avLst>
              <a:gd fmla="val 4324" name="adj"/>
            </a:avLst>
          </a:prstGeom>
          <a:solidFill>
            <a:srgbClr val="10152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21"/>
          <p:cNvSpPr/>
          <p:nvPr/>
        </p:nvSpPr>
        <p:spPr>
          <a:xfrm>
            <a:off x="533400" y="1952625"/>
            <a:ext cx="95250" cy="1762125"/>
          </a:xfrm>
          <a:prstGeom prst="rect">
            <a:avLst/>
          </a:prstGeom>
          <a:solidFill>
            <a:srgbClr val="00E59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21"/>
          <p:cNvSpPr/>
          <p:nvPr/>
        </p:nvSpPr>
        <p:spPr>
          <a:xfrm>
            <a:off x="800100" y="2162175"/>
            <a:ext cx="6381750" cy="1381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lang="en-US" sz="1425">
                <a:solidFill>
                  <a:srgbClr val="F5F7FA"/>
                </a:solidFill>
              </a:rPr>
              <a:t>bq query \</a:t>
            </a:r>
            <a:endParaRPr/>
          </a:p>
          <a:p>
            <a:pPr indent="0" lvl="0" marL="0" marR="0" rtl="0" algn="l">
              <a:spcBef>
                <a:spcPts val="0"/>
              </a:spcBef>
              <a:spcAft>
                <a:spcPts val="0"/>
              </a:spcAft>
              <a:buNone/>
            </a:pPr>
            <a:r>
              <a:rPr b="0" lang="en-US" sz="1425">
                <a:solidFill>
                  <a:srgbClr val="F5F7FA"/>
                </a:solidFill>
              </a:rPr>
              <a:t>  --maximum_bytes_billed=1000000000 \</a:t>
            </a:r>
            <a:endParaRPr/>
          </a:p>
          <a:p>
            <a:pPr indent="0" lvl="0" marL="0" marR="0" rtl="0" algn="l">
              <a:spcBef>
                <a:spcPts val="0"/>
              </a:spcBef>
              <a:spcAft>
                <a:spcPts val="0"/>
              </a:spcAft>
              <a:buNone/>
            </a:pPr>
            <a:r>
              <a:rPr b="0" lang="en-US" sz="1425">
                <a:solidFill>
                  <a:srgbClr val="F5F7FA"/>
                </a:solidFill>
              </a:rPr>
              <a:t>  'SELECT ...'</a:t>
            </a:r>
            <a:endParaRPr/>
          </a:p>
        </p:txBody>
      </p:sp>
      <p:sp>
        <p:nvSpPr>
          <p:cNvPr id="469" name="Google Shape;469;p21"/>
          <p:cNvSpPr/>
          <p:nvPr/>
        </p:nvSpPr>
        <p:spPr>
          <a:xfrm>
            <a:off x="8048625" y="2114550"/>
            <a:ext cx="2952750" cy="51435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495">
                <a:solidFill>
                  <a:srgbClr val="AEB8C9"/>
                </a:solidFill>
              </a:rPr>
              <a:t>If the estimate is above 1 GB…</a:t>
            </a:r>
            <a:endParaRPr/>
          </a:p>
        </p:txBody>
      </p:sp>
      <p:sp>
        <p:nvSpPr>
          <p:cNvPr id="470" name="Google Shape;470;p21"/>
          <p:cNvSpPr/>
          <p:nvPr/>
        </p:nvSpPr>
        <p:spPr>
          <a:xfrm>
            <a:off x="8058150" y="2876550"/>
            <a:ext cx="2952750" cy="876300"/>
          </a:xfrm>
          <a:prstGeom prst="rect">
            <a:avLst/>
          </a:prstGeom>
          <a:solidFill>
            <a:srgbClr val="5A283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21"/>
          <p:cNvSpPr/>
          <p:nvPr/>
        </p:nvSpPr>
        <p:spPr>
          <a:xfrm>
            <a:off x="8248650" y="3124200"/>
            <a:ext cx="2571750" cy="32385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525">
                <a:solidFill>
                  <a:srgbClr val="FF5A5F"/>
                </a:solidFill>
              </a:rPr>
              <a:t>The query fails safely</a:t>
            </a:r>
            <a:endParaRPr/>
          </a:p>
        </p:txBody>
      </p:sp>
      <p:sp>
        <p:nvSpPr>
          <p:cNvPr id="472" name="Google Shape;472;p21"/>
          <p:cNvSpPr/>
          <p:nvPr/>
        </p:nvSpPr>
        <p:spPr>
          <a:xfrm>
            <a:off x="533400" y="4476750"/>
            <a:ext cx="10477500" cy="55245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2325">
                <a:solidFill>
                  <a:srgbClr val="F7F9FC"/>
                </a:solidFill>
              </a:rPr>
              <a:t>Especially important when AI agents can generate or run SQL</a:t>
            </a:r>
            <a:endParaRPr/>
          </a:p>
        </p:txBody>
      </p:sp>
      <p:sp>
        <p:nvSpPr>
          <p:cNvPr id="473" name="Google Shape;473;p21"/>
          <p:cNvSpPr/>
          <p:nvPr/>
        </p:nvSpPr>
        <p:spPr>
          <a:xfrm>
            <a:off x="533400" y="5400675"/>
            <a:ext cx="10477500" cy="28575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US" sz="1200">
                <a:solidFill>
                  <a:srgbClr val="AEB8C9"/>
                </a:solidFill>
              </a:rPr>
              <a:t>UI: Edit → Query settings → Advanced options → Maximum bytes billed → Save</a:t>
            </a:r>
            <a:endParaRPr sz="1200">
              <a:solidFill>
                <a:srgbClr val="AEB8C9"/>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1D29"/>
        </a:solidFill>
      </p:bgPr>
    </p:bg>
    <p:spTree>
      <p:nvGrpSpPr>
        <p:cNvPr id="30" name="Shape 30"/>
        <p:cNvGrpSpPr/>
        <p:nvPr/>
      </p:nvGrpSpPr>
      <p:grpSpPr>
        <a:xfrm>
          <a:off x="0" y="0"/>
          <a:ext cx="0" cy="0"/>
          <a:chOff x="0" y="0"/>
          <a:chExt cx="0" cy="0"/>
        </a:xfrm>
      </p:grpSpPr>
      <p:sp>
        <p:nvSpPr>
          <p:cNvPr id="31" name="Google Shape;31;p4"/>
          <p:cNvSpPr/>
          <p:nvPr/>
        </p:nvSpPr>
        <p:spPr>
          <a:xfrm>
            <a:off x="0" y="0"/>
            <a:ext cx="1809600" cy="266700"/>
          </a:xfrm>
          <a:prstGeom prst="parallelogram">
            <a:avLst>
              <a:gd fmla="val 25000" name="adj"/>
            </a:avLst>
          </a:prstGeom>
          <a:solidFill>
            <a:srgbClr val="2329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4"/>
          <p:cNvSpPr/>
          <p:nvPr/>
        </p:nvSpPr>
        <p:spPr>
          <a:xfrm>
            <a:off x="0" y="266700"/>
            <a:ext cx="1238400" cy="228600"/>
          </a:xfrm>
          <a:prstGeom prst="parallelogram">
            <a:avLst>
              <a:gd fmla="val 25000" name="adj"/>
            </a:avLst>
          </a:prstGeom>
          <a:solidFill>
            <a:srgbClr val="0A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4"/>
          <p:cNvSpPr/>
          <p:nvPr/>
        </p:nvSpPr>
        <p:spPr>
          <a:xfrm>
            <a:off x="400050" y="495300"/>
            <a:ext cx="1047900" cy="190500"/>
          </a:xfrm>
          <a:prstGeom prst="parallelogram">
            <a:avLst>
              <a:gd fmla="val 25000" name="adj"/>
            </a:avLst>
          </a:prstGeom>
          <a:solidFill>
            <a:srgbClr val="8BD7B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4"/>
          <p:cNvSpPr/>
          <p:nvPr/>
        </p:nvSpPr>
        <p:spPr>
          <a:xfrm>
            <a:off x="533400" y="666750"/>
            <a:ext cx="11049000" cy="705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3000">
                <a:solidFill>
                  <a:srgbClr val="F7F9FC"/>
                </a:solidFill>
              </a:rPr>
              <a:t>About me</a:t>
            </a:r>
            <a:endParaRPr/>
          </a:p>
        </p:txBody>
      </p:sp>
      <p:sp>
        <p:nvSpPr>
          <p:cNvPr id="35" name="Google Shape;35;p4"/>
          <p:cNvSpPr/>
          <p:nvPr/>
        </p:nvSpPr>
        <p:spPr>
          <a:xfrm>
            <a:off x="533400" y="1438275"/>
            <a:ext cx="11125200" cy="9600"/>
          </a:xfrm>
          <a:prstGeom prst="rect">
            <a:avLst/>
          </a:prstGeom>
          <a:solidFill>
            <a:srgbClr val="3841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6" name="Google Shape;36;p4"/>
          <p:cNvPicPr preferRelativeResize="0"/>
          <p:nvPr/>
        </p:nvPicPr>
        <p:blipFill rotWithShape="1">
          <a:blip r:embed="rId3">
            <a:alphaModFix/>
          </a:blip>
          <a:srcRect b="0" l="0" r="0" t="30314"/>
          <a:stretch/>
        </p:blipFill>
        <p:spPr>
          <a:xfrm>
            <a:off x="7755675" y="1985200"/>
            <a:ext cx="3884026" cy="4061051"/>
          </a:xfrm>
          <a:prstGeom prst="rect">
            <a:avLst/>
          </a:prstGeom>
          <a:noFill/>
          <a:ln>
            <a:noFill/>
          </a:ln>
        </p:spPr>
      </p:pic>
      <p:sp>
        <p:nvSpPr>
          <p:cNvPr id="37" name="Google Shape;37;p4"/>
          <p:cNvSpPr/>
          <p:nvPr/>
        </p:nvSpPr>
        <p:spPr>
          <a:xfrm>
            <a:off x="533400" y="1874850"/>
            <a:ext cx="6778500" cy="4278300"/>
          </a:xfrm>
          <a:prstGeom prst="rect">
            <a:avLst/>
          </a:prstGeom>
          <a:noFill/>
          <a:ln>
            <a:noFill/>
          </a:ln>
        </p:spPr>
        <p:txBody>
          <a:bodyPr anchorCtr="0" anchor="t" bIns="45700" lIns="91425" spcFirstLastPara="1" rIns="91425" wrap="square" tIns="45700">
            <a:noAutofit/>
          </a:bodyPr>
          <a:lstStyle/>
          <a:p>
            <a:pPr indent="-368300" lvl="0" marL="457200" marR="0" rtl="0" algn="l">
              <a:spcBef>
                <a:spcPts val="0"/>
              </a:spcBef>
              <a:spcAft>
                <a:spcPts val="0"/>
              </a:spcAft>
              <a:buClr>
                <a:schemeClr val="lt1"/>
              </a:buClr>
              <a:buSzPts val="2200"/>
              <a:buChar char="-"/>
            </a:pPr>
            <a:r>
              <a:rPr lang="en-US" sz="2200">
                <a:solidFill>
                  <a:schemeClr val="lt1"/>
                </a:solidFill>
              </a:rPr>
              <a:t>Flutter </a:t>
            </a:r>
            <a:r>
              <a:rPr b="1" lang="en-US" sz="2200">
                <a:solidFill>
                  <a:schemeClr val="lt1"/>
                </a:solidFill>
              </a:rPr>
              <a:t>programmer</a:t>
            </a:r>
            <a:r>
              <a:rPr lang="en-US" sz="2200">
                <a:solidFill>
                  <a:schemeClr val="lt1"/>
                </a:solidFill>
              </a:rPr>
              <a:t> of 3+ years before</a:t>
            </a:r>
            <a:endParaRPr sz="2200">
              <a:solidFill>
                <a:schemeClr val="lt1"/>
              </a:solidFill>
            </a:endParaRPr>
          </a:p>
          <a:p>
            <a:pPr indent="-368300" lvl="1" marL="914400" marR="0" rtl="0" algn="l">
              <a:spcBef>
                <a:spcPts val="0"/>
              </a:spcBef>
              <a:spcAft>
                <a:spcPts val="0"/>
              </a:spcAft>
              <a:buClr>
                <a:schemeClr val="lt1"/>
              </a:buClr>
              <a:buSzPts val="2200"/>
              <a:buChar char="-"/>
            </a:pPr>
            <a:r>
              <a:rPr lang="en-US" sz="2200">
                <a:solidFill>
                  <a:schemeClr val="lt1"/>
                </a:solidFill>
              </a:rPr>
              <a:t>Studying IT and Information Science &amp; Librarianship</a:t>
            </a:r>
            <a:endParaRPr sz="2200">
              <a:solidFill>
                <a:schemeClr val="lt1"/>
              </a:solidFill>
            </a:endParaRPr>
          </a:p>
          <a:p>
            <a:pPr indent="-368300" lvl="0" marL="457200" marR="0" rtl="0" algn="l">
              <a:spcBef>
                <a:spcPts val="0"/>
              </a:spcBef>
              <a:spcAft>
                <a:spcPts val="0"/>
              </a:spcAft>
              <a:buClr>
                <a:schemeClr val="lt1"/>
              </a:buClr>
              <a:buSzPts val="2200"/>
              <a:buChar char="-"/>
            </a:pPr>
            <a:r>
              <a:rPr lang="en-US" sz="2200">
                <a:solidFill>
                  <a:schemeClr val="lt1"/>
                </a:solidFill>
              </a:rPr>
              <a:t>In my </a:t>
            </a:r>
            <a:r>
              <a:rPr b="1" lang="en-US" sz="2200">
                <a:solidFill>
                  <a:schemeClr val="lt1"/>
                </a:solidFill>
              </a:rPr>
              <a:t>third year</a:t>
            </a:r>
            <a:r>
              <a:rPr lang="en-US" sz="2200">
                <a:solidFill>
                  <a:schemeClr val="lt1"/>
                </a:solidFill>
              </a:rPr>
              <a:t> of digital analytics</a:t>
            </a:r>
            <a:endParaRPr sz="2200">
              <a:solidFill>
                <a:schemeClr val="lt1"/>
              </a:solidFill>
            </a:endParaRPr>
          </a:p>
          <a:p>
            <a:pPr indent="-368300" lvl="1" marL="914400" marR="0" rtl="0" algn="l">
              <a:spcBef>
                <a:spcPts val="0"/>
              </a:spcBef>
              <a:spcAft>
                <a:spcPts val="0"/>
              </a:spcAft>
              <a:buClr>
                <a:schemeClr val="lt1"/>
              </a:buClr>
              <a:buSzPts val="2200"/>
              <a:buChar char="-"/>
            </a:pPr>
            <a:r>
              <a:rPr lang="en-US" sz="2200">
                <a:solidFill>
                  <a:schemeClr val="lt1"/>
                </a:solidFill>
              </a:rPr>
              <a:t>Incident happened in 2024</a:t>
            </a:r>
            <a:endParaRPr sz="2200">
              <a:solidFill>
                <a:schemeClr val="lt1"/>
              </a:solidFill>
            </a:endParaRPr>
          </a:p>
          <a:p>
            <a:pPr indent="-368300" lvl="1" marL="914400" marR="0" rtl="0" algn="l">
              <a:spcBef>
                <a:spcPts val="0"/>
              </a:spcBef>
              <a:spcAft>
                <a:spcPts val="0"/>
              </a:spcAft>
              <a:buClr>
                <a:schemeClr val="lt1"/>
              </a:buClr>
              <a:buSzPts val="2200"/>
              <a:buChar char="-"/>
            </a:pPr>
            <a:r>
              <a:rPr lang="en-US" sz="2200">
                <a:solidFill>
                  <a:schemeClr val="lt1"/>
                </a:solidFill>
              </a:rPr>
              <a:t>Currently working as an analytics freelancer (No I was not laid off 😃)</a:t>
            </a:r>
            <a:endParaRPr sz="2200">
              <a:solidFill>
                <a:schemeClr val="lt1"/>
              </a:solidFill>
            </a:endParaRPr>
          </a:p>
        </p:txBody>
      </p:sp>
      <p:pic>
        <p:nvPicPr>
          <p:cNvPr id="38" name="Google Shape;38;p4" title="qr-code.png"/>
          <p:cNvPicPr preferRelativeResize="0"/>
          <p:nvPr/>
        </p:nvPicPr>
        <p:blipFill>
          <a:blip r:embed="rId4">
            <a:alphaModFix/>
          </a:blip>
          <a:stretch>
            <a:fillRect/>
          </a:stretch>
        </p:blipFill>
        <p:spPr>
          <a:xfrm>
            <a:off x="533400" y="4603600"/>
            <a:ext cx="1549548" cy="1549548"/>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1D29"/>
        </a:solidFill>
      </p:bgPr>
    </p:bg>
    <p:spTree>
      <p:nvGrpSpPr>
        <p:cNvPr id="478" name="Shape 478"/>
        <p:cNvGrpSpPr/>
        <p:nvPr/>
      </p:nvGrpSpPr>
      <p:grpSpPr>
        <a:xfrm>
          <a:off x="0" y="0"/>
          <a:ext cx="0" cy="0"/>
          <a:chOff x="0" y="0"/>
          <a:chExt cx="0" cy="0"/>
        </a:xfrm>
      </p:grpSpPr>
      <p:sp>
        <p:nvSpPr>
          <p:cNvPr id="479" name="Google Shape;479;p22"/>
          <p:cNvSpPr/>
          <p:nvPr/>
        </p:nvSpPr>
        <p:spPr>
          <a:xfrm>
            <a:off x="0" y="0"/>
            <a:ext cx="1809750" cy="266700"/>
          </a:xfrm>
          <a:prstGeom prst="parallelogram">
            <a:avLst>
              <a:gd fmla="val 25000" name="adj"/>
            </a:avLst>
          </a:prstGeom>
          <a:solidFill>
            <a:srgbClr val="2329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22"/>
          <p:cNvSpPr/>
          <p:nvPr/>
        </p:nvSpPr>
        <p:spPr>
          <a:xfrm>
            <a:off x="0" y="266700"/>
            <a:ext cx="1238250" cy="228600"/>
          </a:xfrm>
          <a:prstGeom prst="parallelogram">
            <a:avLst>
              <a:gd fmla="val 25000" name="adj"/>
            </a:avLst>
          </a:prstGeom>
          <a:solidFill>
            <a:srgbClr val="0A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22"/>
          <p:cNvSpPr/>
          <p:nvPr/>
        </p:nvSpPr>
        <p:spPr>
          <a:xfrm>
            <a:off x="400050" y="495300"/>
            <a:ext cx="1047750" cy="190500"/>
          </a:xfrm>
          <a:prstGeom prst="parallelogram">
            <a:avLst>
              <a:gd fmla="val 25000" name="adj"/>
            </a:avLst>
          </a:prstGeom>
          <a:solidFill>
            <a:srgbClr val="8BD7B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22"/>
          <p:cNvSpPr/>
          <p:nvPr/>
        </p:nvSpPr>
        <p:spPr>
          <a:xfrm>
            <a:off x="2095500" y="323850"/>
            <a:ext cx="4953000"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900">
                <a:solidFill>
                  <a:srgbClr val="AEB8C9"/>
                </a:solidFill>
              </a:rPr>
              <a:t>ADVANCED PERFORMANCE</a:t>
            </a:r>
            <a:endParaRPr b="1" sz="900">
              <a:solidFill>
                <a:srgbClr val="AEB8C9"/>
              </a:solidFill>
            </a:endParaRPr>
          </a:p>
        </p:txBody>
      </p:sp>
      <p:sp>
        <p:nvSpPr>
          <p:cNvPr id="483" name="Google Shape;483;p22"/>
          <p:cNvSpPr/>
          <p:nvPr/>
        </p:nvSpPr>
        <p:spPr>
          <a:xfrm>
            <a:off x="533400" y="666750"/>
            <a:ext cx="11049000" cy="7048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3000">
                <a:solidFill>
                  <a:srgbClr val="F7F9FC"/>
                </a:solidFill>
              </a:rPr>
              <a:t>Approximation saves compute-not bytes scanned</a:t>
            </a:r>
            <a:endParaRPr b="1" sz="3000">
              <a:solidFill>
                <a:srgbClr val="F7F9FC"/>
              </a:solidFill>
            </a:endParaRPr>
          </a:p>
        </p:txBody>
      </p:sp>
      <p:sp>
        <p:nvSpPr>
          <p:cNvPr id="484" name="Google Shape;484;p22"/>
          <p:cNvSpPr/>
          <p:nvPr/>
        </p:nvSpPr>
        <p:spPr>
          <a:xfrm>
            <a:off x="533400" y="1438275"/>
            <a:ext cx="11125200" cy="9525"/>
          </a:xfrm>
          <a:prstGeom prst="rect">
            <a:avLst/>
          </a:prstGeom>
          <a:solidFill>
            <a:srgbClr val="3841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22"/>
          <p:cNvSpPr/>
          <p:nvPr/>
        </p:nvSpPr>
        <p:spPr>
          <a:xfrm>
            <a:off x="11239500" y="6381750"/>
            <a:ext cx="400050" cy="19050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US" sz="650">
                <a:solidFill>
                  <a:srgbClr val="AEB8C9"/>
                </a:solidFill>
              </a:rPr>
              <a:t>13</a:t>
            </a:r>
            <a:endParaRPr/>
          </a:p>
        </p:txBody>
      </p:sp>
      <p:sp>
        <p:nvSpPr>
          <p:cNvPr id="486" name="Google Shape;486;p22"/>
          <p:cNvSpPr/>
          <p:nvPr/>
        </p:nvSpPr>
        <p:spPr>
          <a:xfrm>
            <a:off x="533400" y="1762125"/>
            <a:ext cx="6858000" cy="1619250"/>
          </a:xfrm>
          <a:prstGeom prst="roundRect">
            <a:avLst>
              <a:gd fmla="val 4706" name="adj"/>
            </a:avLst>
          </a:prstGeom>
          <a:solidFill>
            <a:srgbClr val="10152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22"/>
          <p:cNvSpPr/>
          <p:nvPr/>
        </p:nvSpPr>
        <p:spPr>
          <a:xfrm>
            <a:off x="533400" y="1762125"/>
            <a:ext cx="95250" cy="1619250"/>
          </a:xfrm>
          <a:prstGeom prst="rect">
            <a:avLst/>
          </a:prstGeom>
          <a:solidFill>
            <a:srgbClr val="0A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22"/>
          <p:cNvSpPr/>
          <p:nvPr/>
        </p:nvSpPr>
        <p:spPr>
          <a:xfrm>
            <a:off x="800100" y="1971675"/>
            <a:ext cx="6381750" cy="12382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lang="en-US" sz="1425">
                <a:solidFill>
                  <a:srgbClr val="F5F7FA"/>
                </a:solidFill>
              </a:rPr>
              <a:t>SELECT</a:t>
            </a:r>
            <a:endParaRPr/>
          </a:p>
          <a:p>
            <a:pPr indent="0" lvl="0" marL="0" marR="0" rtl="0" algn="l">
              <a:spcBef>
                <a:spcPts val="0"/>
              </a:spcBef>
              <a:spcAft>
                <a:spcPts val="0"/>
              </a:spcAft>
              <a:buNone/>
            </a:pPr>
            <a:r>
              <a:rPr b="0" lang="en-US" sz="1425">
                <a:solidFill>
                  <a:srgbClr val="F5F7FA"/>
                </a:solidFill>
              </a:rPr>
              <a:t>  APPROX_COUNT_DISTINCT(user_pseudo_id) AS users</a:t>
            </a:r>
            <a:endParaRPr/>
          </a:p>
          <a:p>
            <a:pPr indent="0" lvl="0" marL="0" marR="0" rtl="0" algn="l">
              <a:spcBef>
                <a:spcPts val="0"/>
              </a:spcBef>
              <a:spcAft>
                <a:spcPts val="0"/>
              </a:spcAft>
              <a:buNone/>
            </a:pPr>
            <a:r>
              <a:rPr b="0" lang="en-US" sz="1425">
                <a:solidFill>
                  <a:srgbClr val="F5F7FA"/>
                </a:solidFill>
              </a:rPr>
              <a:t>FROM `analytics.events`;</a:t>
            </a:r>
            <a:endParaRPr/>
          </a:p>
        </p:txBody>
      </p:sp>
      <p:sp>
        <p:nvSpPr>
          <p:cNvPr id="489" name="Google Shape;489;p22"/>
          <p:cNvSpPr/>
          <p:nvPr/>
        </p:nvSpPr>
        <p:spPr>
          <a:xfrm>
            <a:off x="533400" y="3857625"/>
            <a:ext cx="1809750" cy="3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650">
                <a:solidFill>
                  <a:srgbClr val="F7F9FC"/>
                </a:solidFill>
              </a:rPr>
              <a:t>Exact</a:t>
            </a:r>
            <a:endParaRPr/>
          </a:p>
        </p:txBody>
      </p:sp>
      <p:sp>
        <p:nvSpPr>
          <p:cNvPr id="490" name="Google Shape;490;p22"/>
          <p:cNvSpPr/>
          <p:nvPr/>
        </p:nvSpPr>
        <p:spPr>
          <a:xfrm>
            <a:off x="533400" y="4333875"/>
            <a:ext cx="3429000" cy="71437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lang="en-US" sz="1575">
                <a:solidFill>
                  <a:srgbClr val="AEB8C9"/>
                </a:solidFill>
              </a:rPr>
              <a:t>Billing, payouts, compliance,</a:t>
            </a:r>
            <a:endParaRPr/>
          </a:p>
          <a:p>
            <a:pPr indent="0" lvl="0" marL="0" marR="0" rtl="0" algn="l">
              <a:spcBef>
                <a:spcPts val="0"/>
              </a:spcBef>
              <a:spcAft>
                <a:spcPts val="0"/>
              </a:spcAft>
              <a:buNone/>
            </a:pPr>
            <a:r>
              <a:rPr b="0" lang="en-US" sz="1575">
                <a:solidFill>
                  <a:srgbClr val="AEB8C9"/>
                </a:solidFill>
              </a:rPr>
              <a:t>small reconciliations</a:t>
            </a:r>
            <a:endParaRPr/>
          </a:p>
        </p:txBody>
      </p:sp>
      <p:sp>
        <p:nvSpPr>
          <p:cNvPr id="491" name="Google Shape;491;p22"/>
          <p:cNvSpPr/>
          <p:nvPr/>
        </p:nvSpPr>
        <p:spPr>
          <a:xfrm>
            <a:off x="4419600" y="3790950"/>
            <a:ext cx="1905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22"/>
          <p:cNvSpPr/>
          <p:nvPr/>
        </p:nvSpPr>
        <p:spPr>
          <a:xfrm>
            <a:off x="4857750" y="3857625"/>
            <a:ext cx="2381250" cy="3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650">
                <a:solidFill>
                  <a:srgbClr val="0A71FF"/>
                </a:solidFill>
              </a:rPr>
              <a:t>Approximate</a:t>
            </a:r>
            <a:endParaRPr/>
          </a:p>
        </p:txBody>
      </p:sp>
      <p:sp>
        <p:nvSpPr>
          <p:cNvPr id="493" name="Google Shape;493;p22"/>
          <p:cNvSpPr/>
          <p:nvPr/>
        </p:nvSpPr>
        <p:spPr>
          <a:xfrm>
            <a:off x="4857750" y="4333875"/>
            <a:ext cx="3333750" cy="71437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450">
                <a:solidFill>
                  <a:srgbClr val="AEB8C9"/>
                </a:solidFill>
                <a:latin typeface="Roboto Mono"/>
                <a:ea typeface="Roboto Mono"/>
                <a:cs typeface="Roboto Mono"/>
                <a:sym typeface="Roboto Mono"/>
              </a:rPr>
              <a:t>APPROX_QUANTILES</a:t>
            </a:r>
            <a:endParaRPr sz="1450">
              <a:solidFill>
                <a:srgbClr val="AEB8C9"/>
              </a:solidFill>
              <a:latin typeface="Roboto Mono"/>
              <a:ea typeface="Roboto Mono"/>
              <a:cs typeface="Roboto Mono"/>
              <a:sym typeface="Roboto Mono"/>
            </a:endParaRPr>
          </a:p>
          <a:p>
            <a:pPr indent="0" lvl="0" marL="0" marR="0" rtl="0" algn="l">
              <a:spcBef>
                <a:spcPts val="0"/>
              </a:spcBef>
              <a:spcAft>
                <a:spcPts val="0"/>
              </a:spcAft>
              <a:buNone/>
            </a:pPr>
            <a:r>
              <a:rPr lang="en-US" sz="1450">
                <a:solidFill>
                  <a:srgbClr val="AEB8C9"/>
                </a:solidFill>
                <a:latin typeface="Roboto Mono"/>
                <a:ea typeface="Roboto Mono"/>
                <a:cs typeface="Roboto Mono"/>
                <a:sym typeface="Roboto Mono"/>
              </a:rPr>
              <a:t>APPROX_TOP_COUNT</a:t>
            </a:r>
            <a:endParaRPr sz="1450">
              <a:solidFill>
                <a:srgbClr val="AEB8C9"/>
              </a:solidFill>
              <a:latin typeface="Roboto Mono"/>
              <a:ea typeface="Roboto Mono"/>
              <a:cs typeface="Roboto Mono"/>
              <a:sym typeface="Roboto Mono"/>
            </a:endParaRPr>
          </a:p>
          <a:p>
            <a:pPr indent="0" lvl="0" marL="0" marR="0" rtl="0" algn="l">
              <a:spcBef>
                <a:spcPts val="0"/>
              </a:spcBef>
              <a:spcAft>
                <a:spcPts val="0"/>
              </a:spcAft>
              <a:buNone/>
            </a:pPr>
            <a:r>
              <a:rPr lang="en-US" sz="1450">
                <a:solidFill>
                  <a:srgbClr val="AEB8C9"/>
                </a:solidFill>
                <a:latin typeface="Roboto Mono"/>
                <a:ea typeface="Roboto Mono"/>
                <a:cs typeface="Roboto Mono"/>
                <a:sym typeface="Roboto Mono"/>
              </a:rPr>
              <a:t>APPROX_TOP_SUM</a:t>
            </a:r>
            <a:endParaRPr sz="1450">
              <a:solidFill>
                <a:srgbClr val="AEB8C9"/>
              </a:solidFill>
              <a:latin typeface="Roboto Mono"/>
              <a:ea typeface="Roboto Mono"/>
              <a:cs typeface="Roboto Mono"/>
              <a:sym typeface="Roboto Mono"/>
            </a:endParaRPr>
          </a:p>
        </p:txBody>
      </p:sp>
      <p:sp>
        <p:nvSpPr>
          <p:cNvPr id="494" name="Google Shape;494;p22"/>
          <p:cNvSpPr/>
          <p:nvPr/>
        </p:nvSpPr>
        <p:spPr>
          <a:xfrm>
            <a:off x="8763000" y="2076450"/>
            <a:ext cx="2619375" cy="2857500"/>
          </a:xfrm>
          <a:prstGeom prst="rect">
            <a:avLst/>
          </a:prstGeom>
          <a:solidFill>
            <a:srgbClr val="173A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p22"/>
          <p:cNvSpPr/>
          <p:nvPr/>
        </p:nvSpPr>
        <p:spPr>
          <a:xfrm>
            <a:off x="8991600" y="2362200"/>
            <a:ext cx="2152650" cy="4572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2400">
                <a:solidFill>
                  <a:srgbClr val="F7F9FC"/>
                </a:solidFill>
              </a:rPr>
              <a:t>HLL++</a:t>
            </a:r>
            <a:endParaRPr/>
          </a:p>
        </p:txBody>
      </p:sp>
      <p:sp>
        <p:nvSpPr>
          <p:cNvPr id="496" name="Google Shape;496;p22"/>
          <p:cNvSpPr/>
          <p:nvPr/>
        </p:nvSpPr>
        <p:spPr>
          <a:xfrm>
            <a:off x="9029700" y="3057525"/>
            <a:ext cx="2076450" cy="12954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lang="en-US" sz="1650">
                <a:solidFill>
                  <a:srgbClr val="F7F9FC"/>
                </a:solidFill>
              </a:rPr>
              <a:t>A compact sketch of</a:t>
            </a:r>
            <a:endParaRPr/>
          </a:p>
          <a:p>
            <a:pPr indent="0" lvl="0" marL="0" marR="0" rtl="0" algn="ctr">
              <a:spcBef>
                <a:spcPts val="0"/>
              </a:spcBef>
              <a:spcAft>
                <a:spcPts val="0"/>
              </a:spcAft>
              <a:buNone/>
            </a:pPr>
            <a:r>
              <a:rPr b="0" lang="en-US" sz="1650">
                <a:solidFill>
                  <a:srgbClr val="F7F9FC"/>
                </a:solidFill>
              </a:rPr>
              <a:t>“who was seen”</a:t>
            </a:r>
            <a:endParaRPr/>
          </a:p>
          <a:p>
            <a:pPr indent="0" lvl="0" marL="0" marR="0" rtl="0" algn="ctr">
              <a:spcBef>
                <a:spcPts val="0"/>
              </a:spcBef>
              <a:spcAft>
                <a:spcPts val="0"/>
              </a:spcAft>
              <a:buNone/>
            </a:pPr>
            <a:r>
              <a:rPr b="0" lang="en-US" sz="1650">
                <a:solidFill>
                  <a:srgbClr val="F7F9FC"/>
                </a:solidFill>
              </a:rPr>
              <a:t>that can be stored</a:t>
            </a:r>
            <a:endParaRPr/>
          </a:p>
          <a:p>
            <a:pPr indent="0" lvl="0" marL="0" marR="0" rtl="0" algn="ctr">
              <a:spcBef>
                <a:spcPts val="0"/>
              </a:spcBef>
              <a:spcAft>
                <a:spcPts val="0"/>
              </a:spcAft>
              <a:buNone/>
            </a:pPr>
            <a:r>
              <a:rPr b="0" lang="en-US" sz="1650">
                <a:solidFill>
                  <a:srgbClr val="F7F9FC"/>
                </a:solidFill>
              </a:rPr>
              <a:t>and merged later</a:t>
            </a:r>
            <a:endParaRPr/>
          </a:p>
        </p:txBody>
      </p:sp>
      <p:sp>
        <p:nvSpPr>
          <p:cNvPr id="497" name="Google Shape;497;p22"/>
          <p:cNvSpPr/>
          <p:nvPr/>
        </p:nvSpPr>
        <p:spPr>
          <a:xfrm>
            <a:off x="533400" y="5657850"/>
            <a:ext cx="10763250" cy="28575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600">
                <a:solidFill>
                  <a:srgbClr val="F7F9FC"/>
                </a:solidFill>
              </a:rPr>
              <a:t>Faster and lighter on slots; on-demand pricing still bills the bytes read.</a:t>
            </a:r>
            <a:endParaRPr b="1" sz="1600">
              <a:solidFill>
                <a:srgbClr val="F7F9FC"/>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1D29"/>
        </a:solidFill>
      </p:bgPr>
    </p:bg>
    <p:spTree>
      <p:nvGrpSpPr>
        <p:cNvPr id="502" name="Shape 502"/>
        <p:cNvGrpSpPr/>
        <p:nvPr/>
      </p:nvGrpSpPr>
      <p:grpSpPr>
        <a:xfrm>
          <a:off x="0" y="0"/>
          <a:ext cx="0" cy="0"/>
          <a:chOff x="0" y="0"/>
          <a:chExt cx="0" cy="0"/>
        </a:xfrm>
      </p:grpSpPr>
      <p:sp>
        <p:nvSpPr>
          <p:cNvPr id="503" name="Google Shape;503;p23"/>
          <p:cNvSpPr/>
          <p:nvPr/>
        </p:nvSpPr>
        <p:spPr>
          <a:xfrm>
            <a:off x="0" y="0"/>
            <a:ext cx="1809600" cy="266700"/>
          </a:xfrm>
          <a:prstGeom prst="parallelogram">
            <a:avLst>
              <a:gd fmla="val 25000" name="adj"/>
            </a:avLst>
          </a:prstGeom>
          <a:solidFill>
            <a:srgbClr val="2329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p23"/>
          <p:cNvSpPr/>
          <p:nvPr/>
        </p:nvSpPr>
        <p:spPr>
          <a:xfrm>
            <a:off x="0" y="266700"/>
            <a:ext cx="1238400" cy="228600"/>
          </a:xfrm>
          <a:prstGeom prst="parallelogram">
            <a:avLst>
              <a:gd fmla="val 25000" name="adj"/>
            </a:avLst>
          </a:prstGeom>
          <a:solidFill>
            <a:srgbClr val="0A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23"/>
          <p:cNvSpPr/>
          <p:nvPr/>
        </p:nvSpPr>
        <p:spPr>
          <a:xfrm>
            <a:off x="400050" y="495300"/>
            <a:ext cx="1047900" cy="190500"/>
          </a:xfrm>
          <a:prstGeom prst="parallelogram">
            <a:avLst>
              <a:gd fmla="val 25000" name="adj"/>
            </a:avLst>
          </a:prstGeom>
          <a:solidFill>
            <a:srgbClr val="8BD7B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23"/>
          <p:cNvSpPr/>
          <p:nvPr/>
        </p:nvSpPr>
        <p:spPr>
          <a:xfrm>
            <a:off x="2095500" y="323850"/>
            <a:ext cx="4953000"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900">
                <a:solidFill>
                  <a:srgbClr val="AEB8C9"/>
                </a:solidFill>
              </a:rPr>
              <a:t>OTHER GOOD PRACTICES</a:t>
            </a:r>
            <a:endParaRPr/>
          </a:p>
        </p:txBody>
      </p:sp>
      <p:sp>
        <p:nvSpPr>
          <p:cNvPr id="507" name="Google Shape;507;p23"/>
          <p:cNvSpPr/>
          <p:nvPr/>
        </p:nvSpPr>
        <p:spPr>
          <a:xfrm>
            <a:off x="533400" y="666750"/>
            <a:ext cx="11049000" cy="705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3000">
                <a:solidFill>
                  <a:srgbClr val="F7F9FC"/>
                </a:solidFill>
              </a:rPr>
              <a:t>Other ways to reduce cost</a:t>
            </a:r>
            <a:endParaRPr/>
          </a:p>
        </p:txBody>
      </p:sp>
      <p:sp>
        <p:nvSpPr>
          <p:cNvPr id="508" name="Google Shape;508;p23"/>
          <p:cNvSpPr/>
          <p:nvPr/>
        </p:nvSpPr>
        <p:spPr>
          <a:xfrm>
            <a:off x="533400" y="1438275"/>
            <a:ext cx="11125200" cy="9600"/>
          </a:xfrm>
          <a:prstGeom prst="rect">
            <a:avLst/>
          </a:prstGeom>
          <a:solidFill>
            <a:srgbClr val="3841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23"/>
          <p:cNvSpPr/>
          <p:nvPr/>
        </p:nvSpPr>
        <p:spPr>
          <a:xfrm>
            <a:off x="11239500" y="6381750"/>
            <a:ext cx="400200" cy="19050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US" sz="650">
                <a:solidFill>
                  <a:srgbClr val="AEB8C9"/>
                </a:solidFill>
              </a:rPr>
              <a:t>15</a:t>
            </a:r>
            <a:endParaRPr/>
          </a:p>
        </p:txBody>
      </p:sp>
      <p:sp>
        <p:nvSpPr>
          <p:cNvPr id="510" name="Google Shape;510;p23"/>
          <p:cNvSpPr/>
          <p:nvPr/>
        </p:nvSpPr>
        <p:spPr>
          <a:xfrm>
            <a:off x="841248" y="1737360"/>
            <a:ext cx="384000" cy="384000"/>
          </a:xfrm>
          <a:prstGeom prst="ellipse">
            <a:avLst/>
          </a:prstGeom>
          <a:solidFill>
            <a:srgbClr val="0A71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1100">
                <a:solidFill>
                  <a:srgbClr val="F7F9FC"/>
                </a:solidFill>
              </a:rPr>
              <a:t>1</a:t>
            </a:r>
            <a:endParaRPr b="1" sz="1100">
              <a:solidFill>
                <a:srgbClr val="F7F9FC"/>
              </a:solidFill>
            </a:endParaRPr>
          </a:p>
        </p:txBody>
      </p:sp>
      <p:sp>
        <p:nvSpPr>
          <p:cNvPr id="511" name="Google Shape;511;p23"/>
          <p:cNvSpPr txBox="1"/>
          <p:nvPr/>
        </p:nvSpPr>
        <p:spPr>
          <a:xfrm>
            <a:off x="1417320" y="1664208"/>
            <a:ext cx="6080700" cy="731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700">
                <a:solidFill>
                  <a:srgbClr val="F7F9FC"/>
                </a:solidFill>
              </a:rPr>
              <a:t>Filter before joining</a:t>
            </a:r>
            <a:endParaRPr b="1" sz="1700">
              <a:solidFill>
                <a:srgbClr val="F7F9FC"/>
              </a:solidFill>
            </a:endParaRPr>
          </a:p>
          <a:p>
            <a:pPr indent="0" lvl="0" marL="0" rtl="0" algn="l">
              <a:spcBef>
                <a:spcPts val="0"/>
              </a:spcBef>
              <a:spcAft>
                <a:spcPts val="0"/>
              </a:spcAft>
              <a:buNone/>
            </a:pPr>
            <a:r>
              <a:rPr lang="en-US" sz="1300">
                <a:solidFill>
                  <a:srgbClr val="AEB8C9"/>
                </a:solidFill>
              </a:rPr>
              <a:t>Send fewer rows into joins and aggregations.</a:t>
            </a:r>
            <a:endParaRPr sz="1300">
              <a:solidFill>
                <a:srgbClr val="AEB8C9"/>
              </a:solidFill>
            </a:endParaRPr>
          </a:p>
        </p:txBody>
      </p:sp>
      <p:sp>
        <p:nvSpPr>
          <p:cNvPr id="512" name="Google Shape;512;p23"/>
          <p:cNvSpPr/>
          <p:nvPr/>
        </p:nvSpPr>
        <p:spPr>
          <a:xfrm>
            <a:off x="841248" y="2724912"/>
            <a:ext cx="384000" cy="384000"/>
          </a:xfrm>
          <a:prstGeom prst="ellipse">
            <a:avLst/>
          </a:prstGeom>
          <a:solidFill>
            <a:srgbClr val="0A71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1100">
                <a:solidFill>
                  <a:srgbClr val="F7F9FC"/>
                </a:solidFill>
              </a:rPr>
              <a:t>2</a:t>
            </a:r>
            <a:endParaRPr b="1" sz="1100">
              <a:solidFill>
                <a:srgbClr val="F7F9FC"/>
              </a:solidFill>
            </a:endParaRPr>
          </a:p>
        </p:txBody>
      </p:sp>
      <p:sp>
        <p:nvSpPr>
          <p:cNvPr id="513" name="Google Shape;513;p23"/>
          <p:cNvSpPr txBox="1"/>
          <p:nvPr/>
        </p:nvSpPr>
        <p:spPr>
          <a:xfrm>
            <a:off x="1417320" y="2651760"/>
            <a:ext cx="6080700" cy="731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700">
                <a:solidFill>
                  <a:srgbClr val="F7F9FC"/>
                </a:solidFill>
              </a:rPr>
              <a:t>Pre-aggregate large inputs</a:t>
            </a:r>
            <a:endParaRPr b="1" sz="1700">
              <a:solidFill>
                <a:srgbClr val="F7F9FC"/>
              </a:solidFill>
            </a:endParaRPr>
          </a:p>
          <a:p>
            <a:pPr indent="0" lvl="0" marL="0" rtl="0" algn="l">
              <a:spcBef>
                <a:spcPts val="0"/>
              </a:spcBef>
              <a:spcAft>
                <a:spcPts val="0"/>
              </a:spcAft>
              <a:buNone/>
            </a:pPr>
            <a:r>
              <a:rPr lang="en-US" sz="1300">
                <a:solidFill>
                  <a:srgbClr val="AEB8C9"/>
                </a:solidFill>
              </a:rPr>
              <a:t>Reduce shuffling before expensive joins.</a:t>
            </a:r>
            <a:endParaRPr sz="1300">
              <a:solidFill>
                <a:srgbClr val="AEB8C9"/>
              </a:solidFill>
            </a:endParaRPr>
          </a:p>
        </p:txBody>
      </p:sp>
      <p:sp>
        <p:nvSpPr>
          <p:cNvPr id="514" name="Google Shape;514;p23"/>
          <p:cNvSpPr/>
          <p:nvPr/>
        </p:nvSpPr>
        <p:spPr>
          <a:xfrm>
            <a:off x="841248" y="3712464"/>
            <a:ext cx="384000" cy="384000"/>
          </a:xfrm>
          <a:prstGeom prst="ellipse">
            <a:avLst/>
          </a:prstGeom>
          <a:solidFill>
            <a:srgbClr val="0A71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1100">
                <a:solidFill>
                  <a:srgbClr val="F7F9FC"/>
                </a:solidFill>
              </a:rPr>
              <a:t>3</a:t>
            </a:r>
            <a:endParaRPr b="1" sz="1100">
              <a:solidFill>
                <a:srgbClr val="F7F9FC"/>
              </a:solidFill>
            </a:endParaRPr>
          </a:p>
        </p:txBody>
      </p:sp>
      <p:sp>
        <p:nvSpPr>
          <p:cNvPr id="515" name="Google Shape;515;p23"/>
          <p:cNvSpPr txBox="1"/>
          <p:nvPr/>
        </p:nvSpPr>
        <p:spPr>
          <a:xfrm>
            <a:off x="1417320" y="3639312"/>
            <a:ext cx="6080700" cy="731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700">
                <a:solidFill>
                  <a:srgbClr val="F7F9FC"/>
                </a:solidFill>
              </a:rPr>
              <a:t>Reuse intermediate results</a:t>
            </a:r>
            <a:endParaRPr b="1" sz="1700">
              <a:solidFill>
                <a:srgbClr val="F7F9FC"/>
              </a:solidFill>
            </a:endParaRPr>
          </a:p>
          <a:p>
            <a:pPr indent="0" lvl="0" marL="0" rtl="0" algn="l">
              <a:spcBef>
                <a:spcPts val="0"/>
              </a:spcBef>
              <a:spcAft>
                <a:spcPts val="0"/>
              </a:spcAft>
              <a:buNone/>
            </a:pPr>
            <a:r>
              <a:rPr lang="en-US" sz="1300">
                <a:solidFill>
                  <a:srgbClr val="AEB8C9"/>
                </a:solidFill>
              </a:rPr>
              <a:t>Materialize transformations that run repeatedly.</a:t>
            </a:r>
            <a:endParaRPr sz="1300">
              <a:solidFill>
                <a:srgbClr val="AEB8C9"/>
              </a:solidFill>
            </a:endParaRPr>
          </a:p>
        </p:txBody>
      </p:sp>
      <p:sp>
        <p:nvSpPr>
          <p:cNvPr id="516" name="Google Shape;516;p23"/>
          <p:cNvSpPr/>
          <p:nvPr/>
        </p:nvSpPr>
        <p:spPr>
          <a:xfrm>
            <a:off x="841248" y="4700016"/>
            <a:ext cx="384000" cy="384000"/>
          </a:xfrm>
          <a:prstGeom prst="ellipse">
            <a:avLst/>
          </a:prstGeom>
          <a:solidFill>
            <a:srgbClr val="0A71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1100">
                <a:solidFill>
                  <a:srgbClr val="F7F9FC"/>
                </a:solidFill>
              </a:rPr>
              <a:t>4</a:t>
            </a:r>
            <a:endParaRPr b="1" sz="1100">
              <a:solidFill>
                <a:srgbClr val="F7F9FC"/>
              </a:solidFill>
            </a:endParaRPr>
          </a:p>
        </p:txBody>
      </p:sp>
      <p:sp>
        <p:nvSpPr>
          <p:cNvPr id="517" name="Google Shape;517;p23"/>
          <p:cNvSpPr txBox="1"/>
          <p:nvPr/>
        </p:nvSpPr>
        <p:spPr>
          <a:xfrm>
            <a:off x="1417320" y="4626864"/>
            <a:ext cx="6080700" cy="731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700">
                <a:solidFill>
                  <a:srgbClr val="F7F9FC"/>
                </a:solidFill>
              </a:rPr>
              <a:t>Use cached results</a:t>
            </a:r>
            <a:endParaRPr b="1" sz="1700">
              <a:solidFill>
                <a:srgbClr val="F7F9FC"/>
              </a:solidFill>
            </a:endParaRPr>
          </a:p>
          <a:p>
            <a:pPr indent="0" lvl="0" marL="0" rtl="0" algn="l">
              <a:spcBef>
                <a:spcPts val="0"/>
              </a:spcBef>
              <a:spcAft>
                <a:spcPts val="0"/>
              </a:spcAft>
              <a:buNone/>
            </a:pPr>
            <a:r>
              <a:rPr lang="en-US" sz="1300">
                <a:solidFill>
                  <a:srgbClr val="AEB8C9"/>
                </a:solidFill>
              </a:rPr>
              <a:t>Identical SQL on unchanged tables can cost $0.</a:t>
            </a:r>
            <a:endParaRPr sz="1300">
              <a:solidFill>
                <a:srgbClr val="AEB8C9"/>
              </a:solidFill>
            </a:endParaRPr>
          </a:p>
        </p:txBody>
      </p:sp>
      <p:sp>
        <p:nvSpPr>
          <p:cNvPr id="518" name="Google Shape;518;p23"/>
          <p:cNvSpPr/>
          <p:nvPr/>
        </p:nvSpPr>
        <p:spPr>
          <a:xfrm>
            <a:off x="8229600" y="1600200"/>
            <a:ext cx="3246000" cy="4160400"/>
          </a:xfrm>
          <a:prstGeom prst="roundRect">
            <a:avLst>
              <a:gd fmla="val 16667" name="adj"/>
            </a:avLst>
          </a:prstGeom>
          <a:solidFill>
            <a:srgbClr val="123F39"/>
          </a:solidFill>
          <a:ln cap="flat" cmpd="sng" w="12700">
            <a:solidFill>
              <a:srgbClr val="26615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19" name="Google Shape;519;p23"/>
          <p:cNvSpPr txBox="1"/>
          <p:nvPr/>
        </p:nvSpPr>
        <p:spPr>
          <a:xfrm>
            <a:off x="8549640" y="1874520"/>
            <a:ext cx="2651700" cy="320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000">
                <a:solidFill>
                  <a:srgbClr val="00E59E"/>
                </a:solidFill>
              </a:rPr>
              <a:t>WHEN SCALE CHANGES</a:t>
            </a:r>
            <a:endParaRPr b="1" sz="1000">
              <a:solidFill>
                <a:srgbClr val="00E59E"/>
              </a:solidFill>
            </a:endParaRPr>
          </a:p>
        </p:txBody>
      </p:sp>
      <p:sp>
        <p:nvSpPr>
          <p:cNvPr id="520" name="Google Shape;520;p23"/>
          <p:cNvSpPr txBox="1"/>
          <p:nvPr/>
        </p:nvSpPr>
        <p:spPr>
          <a:xfrm>
            <a:off x="8549640" y="2331720"/>
            <a:ext cx="2651700" cy="68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3000">
                <a:solidFill>
                  <a:srgbClr val="F7F9FC"/>
                </a:solidFill>
              </a:rPr>
              <a:t>$5k+</a:t>
            </a:r>
            <a:endParaRPr b="1" sz="3000">
              <a:solidFill>
                <a:srgbClr val="F7F9FC"/>
              </a:solidFill>
            </a:endParaRPr>
          </a:p>
        </p:txBody>
      </p:sp>
      <p:sp>
        <p:nvSpPr>
          <p:cNvPr id="521" name="Google Shape;521;p23"/>
          <p:cNvSpPr txBox="1"/>
          <p:nvPr/>
        </p:nvSpPr>
        <p:spPr>
          <a:xfrm>
            <a:off x="8549640" y="3017520"/>
            <a:ext cx="2651700" cy="685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300">
                <a:solidFill>
                  <a:srgbClr val="AEB8C9"/>
                </a:solidFill>
              </a:rPr>
              <a:t>monthly on-demand</a:t>
            </a:r>
            <a:endParaRPr sz="1300">
              <a:solidFill>
                <a:srgbClr val="AEB8C9"/>
              </a:solidFill>
            </a:endParaRPr>
          </a:p>
          <a:p>
            <a:pPr indent="0" lvl="0" marL="0" rtl="0" algn="l">
              <a:spcBef>
                <a:spcPts val="0"/>
              </a:spcBef>
              <a:spcAft>
                <a:spcPts val="0"/>
              </a:spcAft>
              <a:buNone/>
            </a:pPr>
            <a:r>
              <a:rPr lang="en-US" sz="1300">
                <a:solidFill>
                  <a:srgbClr val="AEB8C9"/>
                </a:solidFill>
              </a:rPr>
              <a:t>compute spend</a:t>
            </a:r>
            <a:endParaRPr sz="1300">
              <a:solidFill>
                <a:srgbClr val="AEB8C9"/>
              </a:solidFill>
            </a:endParaRPr>
          </a:p>
        </p:txBody>
      </p:sp>
      <p:sp>
        <p:nvSpPr>
          <p:cNvPr id="522" name="Google Shape;522;p23"/>
          <p:cNvSpPr txBox="1"/>
          <p:nvPr/>
        </p:nvSpPr>
        <p:spPr>
          <a:xfrm>
            <a:off x="8549640" y="3886200"/>
            <a:ext cx="2651700" cy="502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700">
                <a:solidFill>
                  <a:srgbClr val="F7F9FC"/>
                </a:solidFill>
              </a:rPr>
              <a:t>Compare slot reservations</a:t>
            </a:r>
            <a:endParaRPr b="1" sz="1700">
              <a:solidFill>
                <a:srgbClr val="F7F9FC"/>
              </a:solidFill>
            </a:endParaRPr>
          </a:p>
        </p:txBody>
      </p:sp>
      <p:sp>
        <p:nvSpPr>
          <p:cNvPr id="523" name="Google Shape;523;p23"/>
          <p:cNvSpPr txBox="1"/>
          <p:nvPr/>
        </p:nvSpPr>
        <p:spPr>
          <a:xfrm>
            <a:off x="8549640" y="4526280"/>
            <a:ext cx="2651700" cy="731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250">
                <a:solidFill>
                  <a:srgbClr val="AEB8C9"/>
                </a:solidFill>
              </a:rPr>
              <a:t>Measure steady demand first.</a:t>
            </a:r>
            <a:endParaRPr sz="1250">
              <a:solidFill>
                <a:srgbClr val="AEB8C9"/>
              </a:solidFill>
            </a:endParaRPr>
          </a:p>
          <a:p>
            <a:pPr indent="0" lvl="0" marL="0" rtl="0" algn="l">
              <a:spcBef>
                <a:spcPts val="0"/>
              </a:spcBef>
              <a:spcAft>
                <a:spcPts val="0"/>
              </a:spcAft>
              <a:buNone/>
            </a:pPr>
            <a:r>
              <a:rPr lang="en-US" sz="1250">
                <a:solidFill>
                  <a:srgbClr val="AEB8C9"/>
                </a:solidFill>
              </a:rPr>
              <a:t>Trial before committing.</a:t>
            </a:r>
            <a:endParaRPr sz="1250">
              <a:solidFill>
                <a:srgbClr val="AEB8C9"/>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1D29"/>
        </a:solidFill>
      </p:bgPr>
    </p:bg>
    <p:spTree>
      <p:nvGrpSpPr>
        <p:cNvPr id="528" name="Shape 528"/>
        <p:cNvGrpSpPr/>
        <p:nvPr/>
      </p:nvGrpSpPr>
      <p:grpSpPr>
        <a:xfrm>
          <a:off x="0" y="0"/>
          <a:ext cx="0" cy="0"/>
          <a:chOff x="0" y="0"/>
          <a:chExt cx="0" cy="0"/>
        </a:xfrm>
      </p:grpSpPr>
      <p:sp>
        <p:nvSpPr>
          <p:cNvPr id="529" name="Google Shape;529;p24"/>
          <p:cNvSpPr/>
          <p:nvPr/>
        </p:nvSpPr>
        <p:spPr>
          <a:xfrm>
            <a:off x="0" y="0"/>
            <a:ext cx="1809750" cy="266700"/>
          </a:xfrm>
          <a:prstGeom prst="parallelogram">
            <a:avLst>
              <a:gd fmla="val 25000" name="adj"/>
            </a:avLst>
          </a:prstGeom>
          <a:solidFill>
            <a:srgbClr val="2329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p24"/>
          <p:cNvSpPr/>
          <p:nvPr/>
        </p:nvSpPr>
        <p:spPr>
          <a:xfrm>
            <a:off x="0" y="266700"/>
            <a:ext cx="1238250" cy="228600"/>
          </a:xfrm>
          <a:prstGeom prst="parallelogram">
            <a:avLst>
              <a:gd fmla="val 25000" name="adj"/>
            </a:avLst>
          </a:prstGeom>
          <a:solidFill>
            <a:srgbClr val="0A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p24"/>
          <p:cNvSpPr/>
          <p:nvPr/>
        </p:nvSpPr>
        <p:spPr>
          <a:xfrm>
            <a:off x="400050" y="495300"/>
            <a:ext cx="1047750" cy="190500"/>
          </a:xfrm>
          <a:prstGeom prst="parallelogram">
            <a:avLst>
              <a:gd fmla="val 25000" name="adj"/>
            </a:avLst>
          </a:prstGeom>
          <a:solidFill>
            <a:srgbClr val="8BD7B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p24"/>
          <p:cNvSpPr/>
          <p:nvPr/>
        </p:nvSpPr>
        <p:spPr>
          <a:xfrm>
            <a:off x="2095500" y="323850"/>
            <a:ext cx="4953000"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900">
                <a:solidFill>
                  <a:srgbClr val="AEB8C9"/>
                </a:solidFill>
              </a:rPr>
              <a:t>TAKE THIS WITH YOU</a:t>
            </a:r>
            <a:endParaRPr/>
          </a:p>
        </p:txBody>
      </p:sp>
      <p:sp>
        <p:nvSpPr>
          <p:cNvPr id="533" name="Google Shape;533;p24"/>
          <p:cNvSpPr/>
          <p:nvPr/>
        </p:nvSpPr>
        <p:spPr>
          <a:xfrm>
            <a:off x="533400" y="666750"/>
            <a:ext cx="11049000" cy="7048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3000">
                <a:solidFill>
                  <a:srgbClr val="F7F9FC"/>
                </a:solidFill>
              </a:rPr>
              <a:t>BigQuery cost survival checklist</a:t>
            </a:r>
            <a:endParaRPr/>
          </a:p>
        </p:txBody>
      </p:sp>
      <p:sp>
        <p:nvSpPr>
          <p:cNvPr id="534" name="Google Shape;534;p24"/>
          <p:cNvSpPr/>
          <p:nvPr/>
        </p:nvSpPr>
        <p:spPr>
          <a:xfrm>
            <a:off x="533400" y="1438275"/>
            <a:ext cx="11125200" cy="9525"/>
          </a:xfrm>
          <a:prstGeom prst="rect">
            <a:avLst/>
          </a:prstGeom>
          <a:solidFill>
            <a:srgbClr val="3841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24"/>
          <p:cNvSpPr/>
          <p:nvPr/>
        </p:nvSpPr>
        <p:spPr>
          <a:xfrm>
            <a:off x="11239500" y="6381750"/>
            <a:ext cx="400050" cy="19050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US" sz="650">
                <a:solidFill>
                  <a:srgbClr val="AEB8C9"/>
                </a:solidFill>
              </a:rPr>
              <a:t>16</a:t>
            </a:r>
            <a:endParaRPr/>
          </a:p>
        </p:txBody>
      </p:sp>
      <p:sp>
        <p:nvSpPr>
          <p:cNvPr id="536" name="Google Shape;536;p24"/>
          <p:cNvSpPr/>
          <p:nvPr/>
        </p:nvSpPr>
        <p:spPr>
          <a:xfrm>
            <a:off x="533400" y="1790700"/>
            <a:ext cx="323850" cy="323850"/>
          </a:xfrm>
          <a:prstGeom prst="ellipse">
            <a:avLst/>
          </a:prstGeom>
          <a:solidFill>
            <a:srgbClr val="00E59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24"/>
          <p:cNvSpPr/>
          <p:nvPr/>
        </p:nvSpPr>
        <p:spPr>
          <a:xfrm>
            <a:off x="533400" y="1809750"/>
            <a:ext cx="323850" cy="2286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900">
                <a:solidFill>
                  <a:srgbClr val="FFFFFF"/>
                </a:solidFill>
              </a:rPr>
              <a:t>✓</a:t>
            </a:r>
            <a:endParaRPr/>
          </a:p>
        </p:txBody>
      </p:sp>
      <p:sp>
        <p:nvSpPr>
          <p:cNvPr id="538" name="Google Shape;538;p24"/>
          <p:cNvSpPr/>
          <p:nvPr/>
        </p:nvSpPr>
        <p:spPr>
          <a:xfrm>
            <a:off x="1047750" y="1762125"/>
            <a:ext cx="4762500" cy="3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600">
                <a:solidFill>
                  <a:srgbClr val="F7F9FC"/>
                </a:solidFill>
              </a:rPr>
              <a:t>Select only the columns you need</a:t>
            </a:r>
            <a:endParaRPr b="1" sz="1600">
              <a:solidFill>
                <a:srgbClr val="F7F9FC"/>
              </a:solidFill>
            </a:endParaRPr>
          </a:p>
        </p:txBody>
      </p:sp>
      <p:sp>
        <p:nvSpPr>
          <p:cNvPr id="539" name="Google Shape;539;p24"/>
          <p:cNvSpPr/>
          <p:nvPr/>
        </p:nvSpPr>
        <p:spPr>
          <a:xfrm>
            <a:off x="533400" y="2667000"/>
            <a:ext cx="323850" cy="323850"/>
          </a:xfrm>
          <a:prstGeom prst="ellipse">
            <a:avLst/>
          </a:prstGeom>
          <a:solidFill>
            <a:srgbClr val="00E59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24"/>
          <p:cNvSpPr/>
          <p:nvPr/>
        </p:nvSpPr>
        <p:spPr>
          <a:xfrm>
            <a:off x="533400" y="2686050"/>
            <a:ext cx="323850" cy="2286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900">
                <a:solidFill>
                  <a:srgbClr val="FFFFFF"/>
                </a:solidFill>
              </a:rPr>
              <a:t>✓</a:t>
            </a:r>
            <a:endParaRPr/>
          </a:p>
        </p:txBody>
      </p:sp>
      <p:sp>
        <p:nvSpPr>
          <p:cNvPr id="541" name="Google Shape;541;p24"/>
          <p:cNvSpPr/>
          <p:nvPr/>
        </p:nvSpPr>
        <p:spPr>
          <a:xfrm>
            <a:off x="1047750" y="2638425"/>
            <a:ext cx="4762500" cy="3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600">
                <a:solidFill>
                  <a:srgbClr val="F7F9FC"/>
                </a:solidFill>
              </a:rPr>
              <a:t>Preview first; sample if needed</a:t>
            </a:r>
            <a:endParaRPr b="1" sz="1600">
              <a:solidFill>
                <a:srgbClr val="F7F9FC"/>
              </a:solidFill>
            </a:endParaRPr>
          </a:p>
        </p:txBody>
      </p:sp>
      <p:sp>
        <p:nvSpPr>
          <p:cNvPr id="542" name="Google Shape;542;p24"/>
          <p:cNvSpPr/>
          <p:nvPr/>
        </p:nvSpPr>
        <p:spPr>
          <a:xfrm>
            <a:off x="533400" y="3543300"/>
            <a:ext cx="323850" cy="323850"/>
          </a:xfrm>
          <a:prstGeom prst="ellipse">
            <a:avLst/>
          </a:prstGeom>
          <a:solidFill>
            <a:srgbClr val="00E59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p24"/>
          <p:cNvSpPr/>
          <p:nvPr/>
        </p:nvSpPr>
        <p:spPr>
          <a:xfrm>
            <a:off x="533400" y="3562350"/>
            <a:ext cx="323850" cy="2286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900">
                <a:solidFill>
                  <a:srgbClr val="FFFFFF"/>
                </a:solidFill>
              </a:rPr>
              <a:t>✓</a:t>
            </a:r>
            <a:endParaRPr/>
          </a:p>
        </p:txBody>
      </p:sp>
      <p:sp>
        <p:nvSpPr>
          <p:cNvPr id="544" name="Google Shape;544;p24"/>
          <p:cNvSpPr/>
          <p:nvPr/>
        </p:nvSpPr>
        <p:spPr>
          <a:xfrm>
            <a:off x="1047750" y="3514725"/>
            <a:ext cx="4762500" cy="3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600">
                <a:solidFill>
                  <a:srgbClr val="F7F9FC"/>
                </a:solidFill>
              </a:rPr>
              <a:t>Filter GA4 table suffixes</a:t>
            </a:r>
            <a:endParaRPr b="1" sz="1600">
              <a:solidFill>
                <a:srgbClr val="F7F9FC"/>
              </a:solidFill>
            </a:endParaRPr>
          </a:p>
        </p:txBody>
      </p:sp>
      <p:sp>
        <p:nvSpPr>
          <p:cNvPr id="545" name="Google Shape;545;p24"/>
          <p:cNvSpPr/>
          <p:nvPr/>
        </p:nvSpPr>
        <p:spPr>
          <a:xfrm>
            <a:off x="6076950" y="1790700"/>
            <a:ext cx="323850" cy="323850"/>
          </a:xfrm>
          <a:prstGeom prst="ellipse">
            <a:avLst/>
          </a:prstGeom>
          <a:solidFill>
            <a:srgbClr val="00E59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p24"/>
          <p:cNvSpPr/>
          <p:nvPr/>
        </p:nvSpPr>
        <p:spPr>
          <a:xfrm>
            <a:off x="6076950" y="1809750"/>
            <a:ext cx="323850" cy="2286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900">
                <a:solidFill>
                  <a:srgbClr val="FFFFFF"/>
                </a:solidFill>
              </a:rPr>
              <a:t>✓</a:t>
            </a:r>
            <a:endParaRPr/>
          </a:p>
        </p:txBody>
      </p:sp>
      <p:sp>
        <p:nvSpPr>
          <p:cNvPr id="547" name="Google Shape;547;p24"/>
          <p:cNvSpPr/>
          <p:nvPr/>
        </p:nvSpPr>
        <p:spPr>
          <a:xfrm>
            <a:off x="6591300" y="1762125"/>
            <a:ext cx="4762500" cy="3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600">
                <a:solidFill>
                  <a:srgbClr val="F7F9FC"/>
                </a:solidFill>
              </a:rPr>
              <a:t>Dry-run and read the estimate</a:t>
            </a:r>
            <a:endParaRPr b="1" sz="1600">
              <a:solidFill>
                <a:srgbClr val="F7F9FC"/>
              </a:solidFill>
            </a:endParaRPr>
          </a:p>
        </p:txBody>
      </p:sp>
      <p:sp>
        <p:nvSpPr>
          <p:cNvPr id="548" name="Google Shape;548;p24"/>
          <p:cNvSpPr/>
          <p:nvPr/>
        </p:nvSpPr>
        <p:spPr>
          <a:xfrm>
            <a:off x="6076950" y="2667000"/>
            <a:ext cx="323850" cy="323850"/>
          </a:xfrm>
          <a:prstGeom prst="ellipse">
            <a:avLst/>
          </a:prstGeom>
          <a:solidFill>
            <a:srgbClr val="00E59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24"/>
          <p:cNvSpPr/>
          <p:nvPr/>
        </p:nvSpPr>
        <p:spPr>
          <a:xfrm>
            <a:off x="6076950" y="2686050"/>
            <a:ext cx="323850" cy="2286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900">
                <a:solidFill>
                  <a:srgbClr val="FFFFFF"/>
                </a:solidFill>
              </a:rPr>
              <a:t>✓</a:t>
            </a:r>
            <a:endParaRPr/>
          </a:p>
        </p:txBody>
      </p:sp>
      <p:sp>
        <p:nvSpPr>
          <p:cNvPr id="550" name="Google Shape;550;p24"/>
          <p:cNvSpPr/>
          <p:nvPr/>
        </p:nvSpPr>
        <p:spPr>
          <a:xfrm>
            <a:off x="6591300" y="2638425"/>
            <a:ext cx="4762500" cy="3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600">
                <a:solidFill>
                  <a:srgbClr val="F7F9FC"/>
                </a:solidFill>
              </a:rPr>
              <a:t>Set maximum bytes billed</a:t>
            </a:r>
            <a:endParaRPr b="1" sz="1600">
              <a:solidFill>
                <a:srgbClr val="F7F9FC"/>
              </a:solidFill>
            </a:endParaRPr>
          </a:p>
        </p:txBody>
      </p:sp>
      <p:sp>
        <p:nvSpPr>
          <p:cNvPr id="551" name="Google Shape;551;p24"/>
          <p:cNvSpPr/>
          <p:nvPr/>
        </p:nvSpPr>
        <p:spPr>
          <a:xfrm>
            <a:off x="6076950" y="3543300"/>
            <a:ext cx="323850" cy="323850"/>
          </a:xfrm>
          <a:prstGeom prst="ellipse">
            <a:avLst/>
          </a:prstGeom>
          <a:solidFill>
            <a:srgbClr val="00E59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24"/>
          <p:cNvSpPr/>
          <p:nvPr/>
        </p:nvSpPr>
        <p:spPr>
          <a:xfrm>
            <a:off x="6076950" y="3562350"/>
            <a:ext cx="323850" cy="2286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900">
                <a:solidFill>
                  <a:srgbClr val="FFFFFF"/>
                </a:solidFill>
              </a:rPr>
              <a:t>✓</a:t>
            </a:r>
            <a:endParaRPr/>
          </a:p>
        </p:txBody>
      </p:sp>
      <p:sp>
        <p:nvSpPr>
          <p:cNvPr id="553" name="Google Shape;553;p24"/>
          <p:cNvSpPr/>
          <p:nvPr/>
        </p:nvSpPr>
        <p:spPr>
          <a:xfrm>
            <a:off x="6591300" y="3514725"/>
            <a:ext cx="4762500" cy="3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600">
                <a:solidFill>
                  <a:srgbClr val="F7F9FC"/>
                </a:solidFill>
              </a:rPr>
              <a:t>Serve dashboards smaller tables</a:t>
            </a:r>
            <a:endParaRPr b="1" sz="1600">
              <a:solidFill>
                <a:srgbClr val="F7F9FC"/>
              </a:solidFill>
            </a:endParaRPr>
          </a:p>
        </p:txBody>
      </p:sp>
      <p:sp>
        <p:nvSpPr>
          <p:cNvPr id="554" name="Google Shape;554;p24"/>
          <p:cNvSpPr/>
          <p:nvPr/>
        </p:nvSpPr>
        <p:spPr>
          <a:xfrm>
            <a:off x="533400" y="4714875"/>
            <a:ext cx="11125200" cy="9525"/>
          </a:xfrm>
          <a:prstGeom prst="rect">
            <a:avLst/>
          </a:prstGeom>
          <a:solidFill>
            <a:srgbClr val="3841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p24"/>
          <p:cNvSpPr txBox="1"/>
          <p:nvPr/>
        </p:nvSpPr>
        <p:spPr>
          <a:xfrm>
            <a:off x="2200000" y="4900000"/>
            <a:ext cx="8000100" cy="500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US" sz="1500">
                <a:solidFill>
                  <a:srgbClr val="00E59E"/>
                </a:solidFill>
              </a:rPr>
              <a:t>Then verify: measure Looker Studio jobs in INFORMATION_SCHEMA.JOBS</a:t>
            </a:r>
            <a:endParaRPr b="1" sz="1500">
              <a:solidFill>
                <a:srgbClr val="00E59E"/>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1D29"/>
        </a:solidFill>
      </p:bgPr>
    </p:bg>
    <p:spTree>
      <p:nvGrpSpPr>
        <p:cNvPr id="560" name="Shape 560"/>
        <p:cNvGrpSpPr/>
        <p:nvPr/>
      </p:nvGrpSpPr>
      <p:grpSpPr>
        <a:xfrm>
          <a:off x="0" y="0"/>
          <a:ext cx="0" cy="0"/>
          <a:chOff x="0" y="0"/>
          <a:chExt cx="0" cy="0"/>
        </a:xfrm>
      </p:grpSpPr>
      <p:sp>
        <p:nvSpPr>
          <p:cNvPr id="561" name="Google Shape;561;p25"/>
          <p:cNvSpPr/>
          <p:nvPr/>
        </p:nvSpPr>
        <p:spPr>
          <a:xfrm>
            <a:off x="0" y="0"/>
            <a:ext cx="1809600" cy="266700"/>
          </a:xfrm>
          <a:prstGeom prst="parallelogram">
            <a:avLst>
              <a:gd fmla="val 25000" name="adj"/>
            </a:avLst>
          </a:prstGeom>
          <a:solidFill>
            <a:srgbClr val="2329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25"/>
          <p:cNvSpPr/>
          <p:nvPr/>
        </p:nvSpPr>
        <p:spPr>
          <a:xfrm>
            <a:off x="0" y="266700"/>
            <a:ext cx="1238400" cy="228600"/>
          </a:xfrm>
          <a:prstGeom prst="parallelogram">
            <a:avLst>
              <a:gd fmla="val 25000" name="adj"/>
            </a:avLst>
          </a:prstGeom>
          <a:solidFill>
            <a:srgbClr val="0A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p25"/>
          <p:cNvSpPr/>
          <p:nvPr/>
        </p:nvSpPr>
        <p:spPr>
          <a:xfrm>
            <a:off x="400050" y="495300"/>
            <a:ext cx="1047900" cy="190500"/>
          </a:xfrm>
          <a:prstGeom prst="parallelogram">
            <a:avLst>
              <a:gd fmla="val 25000" name="adj"/>
            </a:avLst>
          </a:prstGeom>
          <a:solidFill>
            <a:srgbClr val="8BD7B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p25"/>
          <p:cNvSpPr/>
          <p:nvPr/>
        </p:nvSpPr>
        <p:spPr>
          <a:xfrm>
            <a:off x="659575" y="1905000"/>
            <a:ext cx="11125200" cy="2286000"/>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None/>
            </a:pPr>
            <a:r>
              <a:rPr b="1" lang="en-US" sz="3400">
                <a:solidFill>
                  <a:srgbClr val="F7F9FC"/>
                </a:solidFill>
              </a:rPr>
              <a:t>Thank you for your attention!</a:t>
            </a:r>
            <a:endParaRPr b="1" sz="3400">
              <a:solidFill>
                <a:srgbClr val="F7F9FC"/>
              </a:solidFill>
            </a:endParaRPr>
          </a:p>
          <a:p>
            <a:pPr indent="0" lvl="0" marL="0" marR="0" rtl="0" algn="l">
              <a:lnSpc>
                <a:spcPct val="110000"/>
              </a:lnSpc>
              <a:spcBef>
                <a:spcPts val="0"/>
              </a:spcBef>
              <a:spcAft>
                <a:spcPts val="0"/>
              </a:spcAft>
              <a:buNone/>
            </a:pPr>
            <a:r>
              <a:t/>
            </a:r>
            <a:endParaRPr sz="2200">
              <a:solidFill>
                <a:srgbClr val="AEB8C9"/>
              </a:solidFill>
            </a:endParaRPr>
          </a:p>
          <a:p>
            <a:pPr indent="0" lvl="0" marL="0" marR="0" rtl="0" algn="l">
              <a:lnSpc>
                <a:spcPct val="110000"/>
              </a:lnSpc>
              <a:spcBef>
                <a:spcPts val="0"/>
              </a:spcBef>
              <a:spcAft>
                <a:spcPts val="0"/>
              </a:spcAft>
              <a:buNone/>
            </a:pPr>
            <a:r>
              <a:rPr lang="en-US" sz="2200">
                <a:solidFill>
                  <a:srgbClr val="AEB8C9"/>
                </a:solidFill>
              </a:rPr>
              <a:t>What is the most expensive BigQuery mistake you have seen or made? Or do you have another optimization tip I did not mention?</a:t>
            </a:r>
            <a:endParaRPr sz="2200">
              <a:solidFill>
                <a:srgbClr val="AEB8C9"/>
              </a:solidFill>
            </a:endParaRPr>
          </a:p>
        </p:txBody>
      </p:sp>
      <p:pic>
        <p:nvPicPr>
          <p:cNvPr id="565" name="Google Shape;565;p25" title="qr-code.png"/>
          <p:cNvPicPr preferRelativeResize="0"/>
          <p:nvPr/>
        </p:nvPicPr>
        <p:blipFill>
          <a:blip r:embed="rId3">
            <a:alphaModFix/>
          </a:blip>
          <a:stretch>
            <a:fillRect/>
          </a:stretch>
        </p:blipFill>
        <p:spPr>
          <a:xfrm>
            <a:off x="659575" y="4603600"/>
            <a:ext cx="1549548" cy="154954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1D29"/>
        </a:solidFill>
      </p:bgPr>
    </p:bg>
    <p:spTree>
      <p:nvGrpSpPr>
        <p:cNvPr id="43" name="Shape 43"/>
        <p:cNvGrpSpPr/>
        <p:nvPr/>
      </p:nvGrpSpPr>
      <p:grpSpPr>
        <a:xfrm>
          <a:off x="0" y="0"/>
          <a:ext cx="0" cy="0"/>
          <a:chOff x="0" y="0"/>
          <a:chExt cx="0" cy="0"/>
        </a:xfrm>
      </p:grpSpPr>
      <p:sp>
        <p:nvSpPr>
          <p:cNvPr id="44" name="Google Shape;44;p5"/>
          <p:cNvSpPr/>
          <p:nvPr/>
        </p:nvSpPr>
        <p:spPr>
          <a:xfrm>
            <a:off x="0" y="0"/>
            <a:ext cx="1809600" cy="266700"/>
          </a:xfrm>
          <a:prstGeom prst="parallelogram">
            <a:avLst>
              <a:gd fmla="val 25000" name="adj"/>
            </a:avLst>
          </a:prstGeom>
          <a:solidFill>
            <a:srgbClr val="2329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5"/>
          <p:cNvSpPr/>
          <p:nvPr/>
        </p:nvSpPr>
        <p:spPr>
          <a:xfrm>
            <a:off x="0" y="266700"/>
            <a:ext cx="1238400" cy="228600"/>
          </a:xfrm>
          <a:prstGeom prst="parallelogram">
            <a:avLst>
              <a:gd fmla="val 25000" name="adj"/>
            </a:avLst>
          </a:prstGeom>
          <a:solidFill>
            <a:srgbClr val="0A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5"/>
          <p:cNvSpPr/>
          <p:nvPr/>
        </p:nvSpPr>
        <p:spPr>
          <a:xfrm>
            <a:off x="400050" y="495300"/>
            <a:ext cx="1047900" cy="190500"/>
          </a:xfrm>
          <a:prstGeom prst="parallelogram">
            <a:avLst>
              <a:gd fmla="val 25000" name="adj"/>
            </a:avLst>
          </a:prstGeom>
          <a:solidFill>
            <a:srgbClr val="8BD7B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5"/>
          <p:cNvSpPr/>
          <p:nvPr/>
        </p:nvSpPr>
        <p:spPr>
          <a:xfrm>
            <a:off x="659575" y="2541150"/>
            <a:ext cx="11125200" cy="1577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1" lang="en-US" sz="3000">
                <a:solidFill>
                  <a:srgbClr val="F7F9FC"/>
                </a:solidFill>
              </a:rPr>
              <a:t>“Google Cloud has probably the most complicated UX I have ever seen, and I consider myself pretty technical.”</a:t>
            </a:r>
            <a:endParaRPr b="1" i="1" sz="3000">
              <a:solidFill>
                <a:srgbClr val="F7F9FC"/>
              </a:solidFill>
            </a:endParaRPr>
          </a:p>
          <a:p>
            <a:pPr indent="0" lvl="0" marL="0" marR="0" rtl="0" algn="l">
              <a:spcBef>
                <a:spcPts val="0"/>
              </a:spcBef>
              <a:spcAft>
                <a:spcPts val="0"/>
              </a:spcAft>
              <a:buNone/>
            </a:pPr>
            <a:r>
              <a:rPr i="1" lang="en-US" sz="2500">
                <a:solidFill>
                  <a:srgbClr val="AEB8C9"/>
                </a:solidFill>
              </a:rPr>
              <a:t>-one of the CFOs I work with</a:t>
            </a:r>
            <a:endParaRPr i="1" sz="2500">
              <a:solidFill>
                <a:srgbClr val="AEB8C9"/>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1D29"/>
        </a:solidFill>
      </p:bgPr>
    </p:bg>
    <p:spTree>
      <p:nvGrpSpPr>
        <p:cNvPr id="52" name="Shape 52"/>
        <p:cNvGrpSpPr/>
        <p:nvPr/>
      </p:nvGrpSpPr>
      <p:grpSpPr>
        <a:xfrm>
          <a:off x="0" y="0"/>
          <a:ext cx="0" cy="0"/>
          <a:chOff x="0" y="0"/>
          <a:chExt cx="0" cy="0"/>
        </a:xfrm>
      </p:grpSpPr>
      <p:sp>
        <p:nvSpPr>
          <p:cNvPr id="53" name="Google Shape;53;p6"/>
          <p:cNvSpPr/>
          <p:nvPr/>
        </p:nvSpPr>
        <p:spPr>
          <a:xfrm>
            <a:off x="0" y="0"/>
            <a:ext cx="1809750" cy="266700"/>
          </a:xfrm>
          <a:prstGeom prst="parallelogram">
            <a:avLst>
              <a:gd fmla="val 25000" name="adj"/>
            </a:avLst>
          </a:prstGeom>
          <a:solidFill>
            <a:srgbClr val="2329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6"/>
          <p:cNvSpPr/>
          <p:nvPr/>
        </p:nvSpPr>
        <p:spPr>
          <a:xfrm>
            <a:off x="0" y="266700"/>
            <a:ext cx="1238250" cy="228600"/>
          </a:xfrm>
          <a:prstGeom prst="parallelogram">
            <a:avLst>
              <a:gd fmla="val 25000" name="adj"/>
            </a:avLst>
          </a:prstGeom>
          <a:solidFill>
            <a:srgbClr val="0A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6"/>
          <p:cNvSpPr/>
          <p:nvPr/>
        </p:nvSpPr>
        <p:spPr>
          <a:xfrm>
            <a:off x="400050" y="495300"/>
            <a:ext cx="1047750" cy="190500"/>
          </a:xfrm>
          <a:prstGeom prst="parallelogram">
            <a:avLst>
              <a:gd fmla="val 25000" name="adj"/>
            </a:avLst>
          </a:prstGeom>
          <a:solidFill>
            <a:srgbClr val="8BD7B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6"/>
          <p:cNvSpPr/>
          <p:nvPr/>
        </p:nvSpPr>
        <p:spPr>
          <a:xfrm>
            <a:off x="533400" y="666750"/>
            <a:ext cx="11049000" cy="7048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3000">
                <a:solidFill>
                  <a:srgbClr val="F7F9FC"/>
                </a:solidFill>
              </a:rPr>
              <a:t>The invoice arrived before the lesson did</a:t>
            </a:r>
            <a:endParaRPr/>
          </a:p>
        </p:txBody>
      </p:sp>
      <p:sp>
        <p:nvSpPr>
          <p:cNvPr id="57" name="Google Shape;57;p6"/>
          <p:cNvSpPr/>
          <p:nvPr/>
        </p:nvSpPr>
        <p:spPr>
          <a:xfrm>
            <a:off x="533400" y="1438275"/>
            <a:ext cx="11125200" cy="9525"/>
          </a:xfrm>
          <a:prstGeom prst="rect">
            <a:avLst/>
          </a:prstGeom>
          <a:solidFill>
            <a:srgbClr val="3841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6"/>
          <p:cNvSpPr/>
          <p:nvPr/>
        </p:nvSpPr>
        <p:spPr>
          <a:xfrm>
            <a:off x="533400" y="1905000"/>
            <a:ext cx="4286250" cy="9525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5400">
                <a:solidFill>
                  <a:srgbClr val="FF5A5F"/>
                </a:solidFill>
              </a:rPr>
              <a:t>≈ €1,700</a:t>
            </a:r>
            <a:endParaRPr/>
          </a:p>
        </p:txBody>
      </p:sp>
      <p:sp>
        <p:nvSpPr>
          <p:cNvPr id="59" name="Google Shape;59;p6"/>
          <p:cNvSpPr/>
          <p:nvPr/>
        </p:nvSpPr>
        <p:spPr>
          <a:xfrm>
            <a:off x="552450" y="2952750"/>
            <a:ext cx="4000500" cy="3238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lang="en-US" sz="1525">
                <a:solidFill>
                  <a:srgbClr val="AEB8C9"/>
                </a:solidFill>
              </a:rPr>
              <a:t>Unexpected BigQuery charges</a:t>
            </a:r>
            <a:endParaRPr/>
          </a:p>
        </p:txBody>
      </p:sp>
      <p:sp>
        <p:nvSpPr>
          <p:cNvPr id="60" name="Google Shape;60;p6"/>
          <p:cNvSpPr/>
          <p:nvPr/>
        </p:nvSpPr>
        <p:spPr>
          <a:xfrm>
            <a:off x="5619750" y="1809750"/>
            <a:ext cx="457200" cy="457200"/>
          </a:xfrm>
          <a:prstGeom prst="ellipse">
            <a:avLst/>
          </a:prstGeom>
          <a:solidFill>
            <a:srgbClr val="0A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6"/>
          <p:cNvSpPr/>
          <p:nvPr/>
        </p:nvSpPr>
        <p:spPr>
          <a:xfrm>
            <a:off x="5619750" y="1885950"/>
            <a:ext cx="457200" cy="2667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150">
                <a:solidFill>
                  <a:srgbClr val="F7F9FC"/>
                </a:solidFill>
              </a:rPr>
              <a:t>1</a:t>
            </a:r>
            <a:endParaRPr/>
          </a:p>
        </p:txBody>
      </p:sp>
      <p:sp>
        <p:nvSpPr>
          <p:cNvPr id="62" name="Google Shape;62;p6"/>
          <p:cNvSpPr/>
          <p:nvPr/>
        </p:nvSpPr>
        <p:spPr>
          <a:xfrm>
            <a:off x="6286500" y="1876425"/>
            <a:ext cx="4762500" cy="3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lang="en-US" sz="1650">
                <a:solidFill>
                  <a:srgbClr val="F7F9FC"/>
                </a:solidFill>
              </a:rPr>
              <a:t>A broad query worked</a:t>
            </a:r>
            <a:endParaRPr/>
          </a:p>
        </p:txBody>
      </p:sp>
      <p:sp>
        <p:nvSpPr>
          <p:cNvPr id="63" name="Google Shape;63;p6"/>
          <p:cNvSpPr/>
          <p:nvPr/>
        </p:nvSpPr>
        <p:spPr>
          <a:xfrm>
            <a:off x="5838825" y="2266950"/>
            <a:ext cx="28575"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6"/>
          <p:cNvSpPr/>
          <p:nvPr/>
        </p:nvSpPr>
        <p:spPr>
          <a:xfrm>
            <a:off x="5619750" y="2686050"/>
            <a:ext cx="457200" cy="457200"/>
          </a:xfrm>
          <a:prstGeom prst="ellipse">
            <a:avLst/>
          </a:prstGeom>
          <a:solidFill>
            <a:srgbClr val="0A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6"/>
          <p:cNvSpPr/>
          <p:nvPr/>
        </p:nvSpPr>
        <p:spPr>
          <a:xfrm>
            <a:off x="5619750" y="2762250"/>
            <a:ext cx="457200" cy="2667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150">
                <a:solidFill>
                  <a:srgbClr val="F7F9FC"/>
                </a:solidFill>
              </a:rPr>
              <a:t>2</a:t>
            </a:r>
            <a:endParaRPr/>
          </a:p>
        </p:txBody>
      </p:sp>
      <p:sp>
        <p:nvSpPr>
          <p:cNvPr id="66" name="Google Shape;66;p6"/>
          <p:cNvSpPr/>
          <p:nvPr/>
        </p:nvSpPr>
        <p:spPr>
          <a:xfrm>
            <a:off x="6286500" y="2752725"/>
            <a:ext cx="4762500" cy="3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lang="en-US" sz="1650">
                <a:solidFill>
                  <a:srgbClr val="F7F9FC"/>
                </a:solidFill>
              </a:rPr>
              <a:t>It was run repeatedly</a:t>
            </a:r>
            <a:endParaRPr/>
          </a:p>
        </p:txBody>
      </p:sp>
      <p:sp>
        <p:nvSpPr>
          <p:cNvPr id="67" name="Google Shape;67;p6"/>
          <p:cNvSpPr/>
          <p:nvPr/>
        </p:nvSpPr>
        <p:spPr>
          <a:xfrm>
            <a:off x="5838825" y="3143250"/>
            <a:ext cx="28575"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6"/>
          <p:cNvSpPr/>
          <p:nvPr/>
        </p:nvSpPr>
        <p:spPr>
          <a:xfrm>
            <a:off x="5619750" y="3562350"/>
            <a:ext cx="457200" cy="457200"/>
          </a:xfrm>
          <a:prstGeom prst="ellipse">
            <a:avLst/>
          </a:prstGeom>
          <a:solidFill>
            <a:srgbClr val="0A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6"/>
          <p:cNvSpPr/>
          <p:nvPr/>
        </p:nvSpPr>
        <p:spPr>
          <a:xfrm>
            <a:off x="5619750" y="3638550"/>
            <a:ext cx="457200" cy="2667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150">
                <a:solidFill>
                  <a:srgbClr val="F7F9FC"/>
                </a:solidFill>
              </a:rPr>
              <a:t>3</a:t>
            </a:r>
            <a:endParaRPr/>
          </a:p>
        </p:txBody>
      </p:sp>
      <p:sp>
        <p:nvSpPr>
          <p:cNvPr id="70" name="Google Shape;70;p6"/>
          <p:cNvSpPr/>
          <p:nvPr/>
        </p:nvSpPr>
        <p:spPr>
          <a:xfrm>
            <a:off x="6286500" y="3629025"/>
            <a:ext cx="4762500" cy="3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lang="en-US" sz="1650">
                <a:solidFill>
                  <a:srgbClr val="F7F9FC"/>
                </a:solidFill>
              </a:rPr>
              <a:t>A dashboard multiplied it</a:t>
            </a:r>
            <a:endParaRPr/>
          </a:p>
        </p:txBody>
      </p:sp>
      <p:sp>
        <p:nvSpPr>
          <p:cNvPr id="71" name="Google Shape;71;p6"/>
          <p:cNvSpPr/>
          <p:nvPr/>
        </p:nvSpPr>
        <p:spPr>
          <a:xfrm>
            <a:off x="5838825" y="4019550"/>
            <a:ext cx="28575"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6"/>
          <p:cNvSpPr/>
          <p:nvPr/>
        </p:nvSpPr>
        <p:spPr>
          <a:xfrm>
            <a:off x="5619750" y="4438650"/>
            <a:ext cx="457200" cy="457200"/>
          </a:xfrm>
          <a:prstGeom prst="ellipse">
            <a:avLst/>
          </a:prstGeom>
          <a:solidFill>
            <a:srgbClr val="FF5A5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6"/>
          <p:cNvSpPr/>
          <p:nvPr/>
        </p:nvSpPr>
        <p:spPr>
          <a:xfrm>
            <a:off x="5619750" y="4514850"/>
            <a:ext cx="457200" cy="2667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150">
                <a:solidFill>
                  <a:srgbClr val="F7F9FC"/>
                </a:solidFill>
              </a:rPr>
              <a:t>4</a:t>
            </a:r>
            <a:endParaRPr/>
          </a:p>
        </p:txBody>
      </p:sp>
      <p:sp>
        <p:nvSpPr>
          <p:cNvPr id="74" name="Google Shape;74;p6"/>
          <p:cNvSpPr/>
          <p:nvPr/>
        </p:nvSpPr>
        <p:spPr>
          <a:xfrm>
            <a:off x="6286500" y="4505325"/>
            <a:ext cx="4762500" cy="3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650">
                <a:solidFill>
                  <a:srgbClr val="F7F9FC"/>
                </a:solidFill>
              </a:rPr>
              <a:t>The bill made the pattern visible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1D29"/>
        </a:solidFill>
      </p:bgPr>
    </p:bg>
    <p:spTree>
      <p:nvGrpSpPr>
        <p:cNvPr id="79" name="Shape 79"/>
        <p:cNvGrpSpPr/>
        <p:nvPr/>
      </p:nvGrpSpPr>
      <p:grpSpPr>
        <a:xfrm>
          <a:off x="0" y="0"/>
          <a:ext cx="0" cy="0"/>
          <a:chOff x="0" y="0"/>
          <a:chExt cx="0" cy="0"/>
        </a:xfrm>
      </p:grpSpPr>
      <p:sp>
        <p:nvSpPr>
          <p:cNvPr id="80" name="Google Shape;80;p7"/>
          <p:cNvSpPr/>
          <p:nvPr/>
        </p:nvSpPr>
        <p:spPr>
          <a:xfrm>
            <a:off x="0" y="0"/>
            <a:ext cx="1809600" cy="266700"/>
          </a:xfrm>
          <a:prstGeom prst="parallelogram">
            <a:avLst>
              <a:gd fmla="val 25000" name="adj"/>
            </a:avLst>
          </a:prstGeom>
          <a:solidFill>
            <a:srgbClr val="2329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7"/>
          <p:cNvSpPr/>
          <p:nvPr/>
        </p:nvSpPr>
        <p:spPr>
          <a:xfrm>
            <a:off x="0" y="266700"/>
            <a:ext cx="1238400" cy="228600"/>
          </a:xfrm>
          <a:prstGeom prst="parallelogram">
            <a:avLst>
              <a:gd fmla="val 25000" name="adj"/>
            </a:avLst>
          </a:prstGeom>
          <a:solidFill>
            <a:srgbClr val="0A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7"/>
          <p:cNvSpPr/>
          <p:nvPr/>
        </p:nvSpPr>
        <p:spPr>
          <a:xfrm>
            <a:off x="400050" y="495300"/>
            <a:ext cx="1047900" cy="190500"/>
          </a:xfrm>
          <a:prstGeom prst="parallelogram">
            <a:avLst>
              <a:gd fmla="val 25000" name="adj"/>
            </a:avLst>
          </a:prstGeom>
          <a:solidFill>
            <a:srgbClr val="8BD7B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7"/>
          <p:cNvSpPr/>
          <p:nvPr/>
        </p:nvSpPr>
        <p:spPr>
          <a:xfrm>
            <a:off x="659575" y="2541150"/>
            <a:ext cx="11125200" cy="1577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1" lang="en-US" sz="3000">
                <a:solidFill>
                  <a:srgbClr val="F7F9FC"/>
                </a:solidFill>
              </a:rPr>
              <a:t>So how does the BQ pricing actually work?</a:t>
            </a:r>
            <a:endParaRPr i="1" sz="2500">
              <a:solidFill>
                <a:srgbClr val="AEB8C9"/>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1D29"/>
        </a:solidFill>
      </p:bgPr>
    </p:bg>
    <p:spTree>
      <p:nvGrpSpPr>
        <p:cNvPr id="88" name="Shape 88"/>
        <p:cNvGrpSpPr/>
        <p:nvPr/>
      </p:nvGrpSpPr>
      <p:grpSpPr>
        <a:xfrm>
          <a:off x="0" y="0"/>
          <a:ext cx="0" cy="0"/>
          <a:chOff x="0" y="0"/>
          <a:chExt cx="0" cy="0"/>
        </a:xfrm>
      </p:grpSpPr>
      <p:sp>
        <p:nvSpPr>
          <p:cNvPr id="89" name="Google Shape;89;p8"/>
          <p:cNvSpPr/>
          <p:nvPr/>
        </p:nvSpPr>
        <p:spPr>
          <a:xfrm>
            <a:off x="0" y="0"/>
            <a:ext cx="1809750" cy="266700"/>
          </a:xfrm>
          <a:prstGeom prst="parallelogram">
            <a:avLst>
              <a:gd fmla="val 25000" name="adj"/>
            </a:avLst>
          </a:prstGeom>
          <a:solidFill>
            <a:srgbClr val="2329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8"/>
          <p:cNvSpPr/>
          <p:nvPr/>
        </p:nvSpPr>
        <p:spPr>
          <a:xfrm>
            <a:off x="0" y="266700"/>
            <a:ext cx="1238250" cy="228600"/>
          </a:xfrm>
          <a:prstGeom prst="parallelogram">
            <a:avLst>
              <a:gd fmla="val 25000" name="adj"/>
            </a:avLst>
          </a:prstGeom>
          <a:solidFill>
            <a:srgbClr val="0A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8"/>
          <p:cNvSpPr/>
          <p:nvPr/>
        </p:nvSpPr>
        <p:spPr>
          <a:xfrm>
            <a:off x="400050" y="495300"/>
            <a:ext cx="1047750" cy="190500"/>
          </a:xfrm>
          <a:prstGeom prst="parallelogram">
            <a:avLst>
              <a:gd fmla="val 25000" name="adj"/>
            </a:avLst>
          </a:prstGeom>
          <a:solidFill>
            <a:srgbClr val="8BD7B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8"/>
          <p:cNvSpPr/>
          <p:nvPr/>
        </p:nvSpPr>
        <p:spPr>
          <a:xfrm>
            <a:off x="2095500" y="323850"/>
            <a:ext cx="4953000"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900">
                <a:solidFill>
                  <a:srgbClr val="AEB8C9"/>
                </a:solidFill>
              </a:rPr>
              <a:t>BIGQUERY PRICING - SIMPLY</a:t>
            </a:r>
            <a:endParaRPr/>
          </a:p>
        </p:txBody>
      </p:sp>
      <p:sp>
        <p:nvSpPr>
          <p:cNvPr id="93" name="Google Shape;93;p8"/>
          <p:cNvSpPr/>
          <p:nvPr/>
        </p:nvSpPr>
        <p:spPr>
          <a:xfrm>
            <a:off x="533400" y="666750"/>
            <a:ext cx="11049000" cy="7048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3000">
                <a:solidFill>
                  <a:srgbClr val="F7F9FC"/>
                </a:solidFill>
              </a:rPr>
              <a:t>BigQuery charges for what it reads*</a:t>
            </a:r>
            <a:endParaRPr/>
          </a:p>
        </p:txBody>
      </p:sp>
      <p:sp>
        <p:nvSpPr>
          <p:cNvPr id="94" name="Google Shape;94;p8"/>
          <p:cNvSpPr/>
          <p:nvPr/>
        </p:nvSpPr>
        <p:spPr>
          <a:xfrm>
            <a:off x="533400" y="1438275"/>
            <a:ext cx="11125200" cy="9525"/>
          </a:xfrm>
          <a:prstGeom prst="rect">
            <a:avLst/>
          </a:prstGeom>
          <a:solidFill>
            <a:srgbClr val="3841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8"/>
          <p:cNvSpPr/>
          <p:nvPr/>
        </p:nvSpPr>
        <p:spPr>
          <a:xfrm>
            <a:off x="11239500" y="6381750"/>
            <a:ext cx="400050" cy="19050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US" sz="650">
                <a:solidFill>
                  <a:srgbClr val="AEB8C9"/>
                </a:solidFill>
              </a:rPr>
              <a:t>03</a:t>
            </a:r>
            <a:endParaRPr/>
          </a:p>
        </p:txBody>
      </p:sp>
      <p:sp>
        <p:nvSpPr>
          <p:cNvPr id="96" name="Google Shape;96;p8"/>
          <p:cNvSpPr/>
          <p:nvPr/>
        </p:nvSpPr>
        <p:spPr>
          <a:xfrm>
            <a:off x="533400" y="1847850"/>
            <a:ext cx="6858000" cy="3619500"/>
          </a:xfrm>
          <a:prstGeom prst="rect">
            <a:avLst/>
          </a:prstGeom>
          <a:solidFill>
            <a:srgbClr val="202638"/>
          </a:solidFill>
          <a:ln cap="flat" cmpd="sng" w="9525">
            <a:solidFill>
              <a:srgbClr val="38415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8"/>
          <p:cNvSpPr/>
          <p:nvPr/>
        </p:nvSpPr>
        <p:spPr>
          <a:xfrm>
            <a:off x="800100" y="2095500"/>
            <a:ext cx="2476500"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900">
                <a:solidFill>
                  <a:srgbClr val="AEB8C9"/>
                </a:solidFill>
              </a:rPr>
              <a:t>THE LIBRARY</a:t>
            </a:r>
            <a:endParaRPr/>
          </a:p>
        </p:txBody>
      </p:sp>
      <p:sp>
        <p:nvSpPr>
          <p:cNvPr id="98" name="Google Shape;98;p8"/>
          <p:cNvSpPr/>
          <p:nvPr/>
        </p:nvSpPr>
        <p:spPr>
          <a:xfrm>
            <a:off x="838200" y="2667000"/>
            <a:ext cx="457200" cy="2000250"/>
          </a:xfrm>
          <a:prstGeom prst="rect">
            <a:avLst/>
          </a:prstGeom>
          <a:solidFill>
            <a:srgbClr val="173A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8"/>
          <p:cNvSpPr/>
          <p:nvPr/>
        </p:nvSpPr>
        <p:spPr>
          <a:xfrm>
            <a:off x="1524000" y="2667000"/>
            <a:ext cx="457200" cy="2000250"/>
          </a:xfrm>
          <a:prstGeom prst="rect">
            <a:avLst/>
          </a:prstGeom>
          <a:solidFill>
            <a:srgbClr val="173A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8"/>
          <p:cNvSpPr/>
          <p:nvPr/>
        </p:nvSpPr>
        <p:spPr>
          <a:xfrm>
            <a:off x="2209800" y="2667000"/>
            <a:ext cx="457200" cy="2000250"/>
          </a:xfrm>
          <a:prstGeom prst="rect">
            <a:avLst/>
          </a:prstGeom>
          <a:solidFill>
            <a:srgbClr val="173A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8"/>
          <p:cNvSpPr/>
          <p:nvPr/>
        </p:nvSpPr>
        <p:spPr>
          <a:xfrm>
            <a:off x="2895600" y="2667000"/>
            <a:ext cx="457200" cy="2000250"/>
          </a:xfrm>
          <a:prstGeom prst="rect">
            <a:avLst/>
          </a:prstGeom>
          <a:solidFill>
            <a:srgbClr val="173A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8"/>
          <p:cNvSpPr/>
          <p:nvPr/>
        </p:nvSpPr>
        <p:spPr>
          <a:xfrm>
            <a:off x="3581400" y="2667000"/>
            <a:ext cx="457200" cy="2000250"/>
          </a:xfrm>
          <a:prstGeom prst="rect">
            <a:avLst/>
          </a:prstGeom>
          <a:solidFill>
            <a:srgbClr val="173A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8"/>
          <p:cNvSpPr/>
          <p:nvPr/>
        </p:nvSpPr>
        <p:spPr>
          <a:xfrm>
            <a:off x="4267200" y="2667000"/>
            <a:ext cx="457200" cy="2000250"/>
          </a:xfrm>
          <a:prstGeom prst="rect">
            <a:avLst/>
          </a:prstGeom>
          <a:solidFill>
            <a:srgbClr val="173A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8"/>
          <p:cNvSpPr/>
          <p:nvPr/>
        </p:nvSpPr>
        <p:spPr>
          <a:xfrm>
            <a:off x="4953000" y="2667000"/>
            <a:ext cx="457200" cy="2000250"/>
          </a:xfrm>
          <a:prstGeom prst="rect">
            <a:avLst/>
          </a:prstGeom>
          <a:solidFill>
            <a:srgbClr val="173A6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8"/>
          <p:cNvSpPr/>
          <p:nvPr/>
        </p:nvSpPr>
        <p:spPr>
          <a:xfrm>
            <a:off x="5638800" y="2667000"/>
            <a:ext cx="457200" cy="2000250"/>
          </a:xfrm>
          <a:prstGeom prst="rect">
            <a:avLst/>
          </a:prstGeom>
          <a:solidFill>
            <a:srgbClr val="0A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8"/>
          <p:cNvSpPr/>
          <p:nvPr/>
        </p:nvSpPr>
        <p:spPr>
          <a:xfrm>
            <a:off x="819150" y="4876800"/>
            <a:ext cx="5905500" cy="32385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525">
                <a:solidFill>
                  <a:srgbClr val="F7F9FC"/>
                </a:solidFill>
              </a:rPr>
              <a:t>Bytes processed = selected columns read</a:t>
            </a:r>
            <a:endParaRPr/>
          </a:p>
        </p:txBody>
      </p:sp>
      <p:sp>
        <p:nvSpPr>
          <p:cNvPr id="107" name="Google Shape;107;p8"/>
          <p:cNvSpPr/>
          <p:nvPr/>
        </p:nvSpPr>
        <p:spPr>
          <a:xfrm>
            <a:off x="7715250" y="3371850"/>
            <a:ext cx="895350" cy="28575"/>
          </a:xfrm>
          <a:prstGeom prst="rect">
            <a:avLst/>
          </a:prstGeom>
          <a:solidFill>
            <a:srgbClr val="FF5A5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8"/>
          <p:cNvSpPr/>
          <p:nvPr/>
        </p:nvSpPr>
        <p:spPr>
          <a:xfrm>
            <a:off x="8601075" y="3295650"/>
            <a:ext cx="171450" cy="171450"/>
          </a:xfrm>
          <a:prstGeom prst="triangle">
            <a:avLst>
              <a:gd fmla="val 50000" name="adj"/>
            </a:avLst>
          </a:prstGeom>
          <a:solidFill>
            <a:srgbClr val="FF5A5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8"/>
          <p:cNvSpPr/>
          <p:nvPr/>
        </p:nvSpPr>
        <p:spPr>
          <a:xfrm>
            <a:off x="9144000" y="2324100"/>
            <a:ext cx="2286000" cy="2571750"/>
          </a:xfrm>
          <a:prstGeom prst="rect">
            <a:avLst/>
          </a:prstGeom>
          <a:solidFill>
            <a:srgbClr val="5A283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8"/>
          <p:cNvSpPr/>
          <p:nvPr/>
        </p:nvSpPr>
        <p:spPr>
          <a:xfrm>
            <a:off x="9467850" y="2781300"/>
            <a:ext cx="1619250" cy="6858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3900">
                <a:solidFill>
                  <a:srgbClr val="FF5A5F"/>
                </a:solidFill>
              </a:rPr>
              <a:t>10</a:t>
            </a:r>
            <a:endParaRPr/>
          </a:p>
        </p:txBody>
      </p:sp>
      <p:sp>
        <p:nvSpPr>
          <p:cNvPr id="111" name="Google Shape;111;p8"/>
          <p:cNvSpPr/>
          <p:nvPr/>
        </p:nvSpPr>
        <p:spPr>
          <a:xfrm>
            <a:off x="9429750" y="3562350"/>
            <a:ext cx="1714500" cy="3048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400">
                <a:solidFill>
                  <a:srgbClr val="F7F9FC"/>
                </a:solidFill>
              </a:rPr>
              <a:t>rows returned</a:t>
            </a:r>
            <a:endParaRPr/>
          </a:p>
        </p:txBody>
      </p:sp>
      <p:sp>
        <p:nvSpPr>
          <p:cNvPr id="112" name="Google Shape;112;p8"/>
          <p:cNvSpPr/>
          <p:nvPr/>
        </p:nvSpPr>
        <p:spPr>
          <a:xfrm>
            <a:off x="9029700" y="5219700"/>
            <a:ext cx="2476500" cy="3429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650">
                <a:solidFill>
                  <a:srgbClr val="AEB8C9"/>
                </a:solidFill>
              </a:rPr>
              <a:t>Result size ≠ scan size</a:t>
            </a:r>
            <a:endParaRPr/>
          </a:p>
        </p:txBody>
      </p:sp>
      <p:sp>
        <p:nvSpPr>
          <p:cNvPr id="113" name="Google Shape;113;p8"/>
          <p:cNvSpPr txBox="1"/>
          <p:nvPr/>
        </p:nvSpPr>
        <p:spPr>
          <a:xfrm>
            <a:off x="800000" y="5800000"/>
            <a:ext cx="9800100" cy="420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US" sz="1300">
                <a:solidFill>
                  <a:srgbClr val="AEB8C9"/>
                </a:solidFill>
              </a:rPr>
              <a:t>You can also reserve BigQuery slots-but that is usually for advanced users and larger marketing teams.</a:t>
            </a:r>
            <a:endParaRPr sz="1300">
              <a:solidFill>
                <a:srgbClr val="AEB8C9"/>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1D29"/>
        </a:solidFill>
      </p:bgPr>
    </p:bg>
    <p:spTree>
      <p:nvGrpSpPr>
        <p:cNvPr id="118" name="Shape 118"/>
        <p:cNvGrpSpPr/>
        <p:nvPr/>
      </p:nvGrpSpPr>
      <p:grpSpPr>
        <a:xfrm>
          <a:off x="0" y="0"/>
          <a:ext cx="0" cy="0"/>
          <a:chOff x="0" y="0"/>
          <a:chExt cx="0" cy="0"/>
        </a:xfrm>
      </p:grpSpPr>
      <p:sp>
        <p:nvSpPr>
          <p:cNvPr id="119" name="Google Shape;119;p9"/>
          <p:cNvSpPr/>
          <p:nvPr/>
        </p:nvSpPr>
        <p:spPr>
          <a:xfrm>
            <a:off x="0" y="0"/>
            <a:ext cx="1809600" cy="266700"/>
          </a:xfrm>
          <a:prstGeom prst="parallelogram">
            <a:avLst>
              <a:gd fmla="val 25000" name="adj"/>
            </a:avLst>
          </a:prstGeom>
          <a:solidFill>
            <a:srgbClr val="2329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9"/>
          <p:cNvSpPr/>
          <p:nvPr/>
        </p:nvSpPr>
        <p:spPr>
          <a:xfrm>
            <a:off x="0" y="266700"/>
            <a:ext cx="1238400" cy="228600"/>
          </a:xfrm>
          <a:prstGeom prst="parallelogram">
            <a:avLst>
              <a:gd fmla="val 25000" name="adj"/>
            </a:avLst>
          </a:prstGeom>
          <a:solidFill>
            <a:srgbClr val="0A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9"/>
          <p:cNvSpPr/>
          <p:nvPr/>
        </p:nvSpPr>
        <p:spPr>
          <a:xfrm>
            <a:off x="400050" y="495300"/>
            <a:ext cx="1047900" cy="190500"/>
          </a:xfrm>
          <a:prstGeom prst="parallelogram">
            <a:avLst>
              <a:gd fmla="val 25000" name="adj"/>
            </a:avLst>
          </a:prstGeom>
          <a:solidFill>
            <a:srgbClr val="8BD7B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9"/>
          <p:cNvSpPr/>
          <p:nvPr/>
        </p:nvSpPr>
        <p:spPr>
          <a:xfrm>
            <a:off x="2095500" y="323850"/>
            <a:ext cx="4953000"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900">
                <a:solidFill>
                  <a:srgbClr val="AEB8C9"/>
                </a:solidFill>
              </a:rPr>
              <a:t>BIGQUERY PRICING - TWO BILLS</a:t>
            </a:r>
            <a:endParaRPr/>
          </a:p>
        </p:txBody>
      </p:sp>
      <p:sp>
        <p:nvSpPr>
          <p:cNvPr id="123" name="Google Shape;123;p9"/>
          <p:cNvSpPr/>
          <p:nvPr/>
        </p:nvSpPr>
        <p:spPr>
          <a:xfrm>
            <a:off x="533400" y="666750"/>
            <a:ext cx="11049000" cy="705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3000">
                <a:solidFill>
                  <a:srgbClr val="F7F9FC"/>
                </a:solidFill>
              </a:rPr>
              <a:t>You pay for storage and searches</a:t>
            </a:r>
            <a:endParaRPr/>
          </a:p>
        </p:txBody>
      </p:sp>
      <p:sp>
        <p:nvSpPr>
          <p:cNvPr id="124" name="Google Shape;124;p9"/>
          <p:cNvSpPr/>
          <p:nvPr/>
        </p:nvSpPr>
        <p:spPr>
          <a:xfrm>
            <a:off x="533400" y="1438275"/>
            <a:ext cx="11125200" cy="9600"/>
          </a:xfrm>
          <a:prstGeom prst="rect">
            <a:avLst/>
          </a:prstGeom>
          <a:solidFill>
            <a:srgbClr val="3841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9"/>
          <p:cNvSpPr/>
          <p:nvPr/>
        </p:nvSpPr>
        <p:spPr>
          <a:xfrm>
            <a:off x="11239500" y="6381750"/>
            <a:ext cx="400200" cy="19050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US" sz="650">
                <a:solidFill>
                  <a:srgbClr val="AEB8C9"/>
                </a:solidFill>
              </a:rPr>
              <a:t>03A</a:t>
            </a:r>
            <a:endParaRPr/>
          </a:p>
        </p:txBody>
      </p:sp>
      <p:sp>
        <p:nvSpPr>
          <p:cNvPr id="126" name="Google Shape;126;p9"/>
          <p:cNvSpPr/>
          <p:nvPr/>
        </p:nvSpPr>
        <p:spPr>
          <a:xfrm>
            <a:off x="533400" y="1828800"/>
            <a:ext cx="4953000" cy="3352800"/>
          </a:xfrm>
          <a:prstGeom prst="rect">
            <a:avLst/>
          </a:prstGeom>
          <a:solidFill>
            <a:srgbClr val="5A283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9"/>
          <p:cNvSpPr/>
          <p:nvPr/>
        </p:nvSpPr>
        <p:spPr>
          <a:xfrm>
            <a:off x="800100" y="2095500"/>
            <a:ext cx="1714500" cy="247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025">
                <a:solidFill>
                  <a:srgbClr val="FF5A5F"/>
                </a:solidFill>
              </a:rPr>
              <a:t>STORAGE</a:t>
            </a:r>
            <a:endParaRPr/>
          </a:p>
        </p:txBody>
      </p:sp>
      <p:sp>
        <p:nvSpPr>
          <p:cNvPr id="128" name="Google Shape;128;p9"/>
          <p:cNvSpPr/>
          <p:nvPr/>
        </p:nvSpPr>
        <p:spPr>
          <a:xfrm>
            <a:off x="800100" y="2571750"/>
            <a:ext cx="4095900" cy="400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2025">
                <a:solidFill>
                  <a:srgbClr val="F7F9FC"/>
                </a:solidFill>
              </a:rPr>
              <a:t>Books on the shelves</a:t>
            </a:r>
            <a:endParaRPr/>
          </a:p>
        </p:txBody>
      </p:sp>
      <p:sp>
        <p:nvSpPr>
          <p:cNvPr id="129" name="Google Shape;129;p9"/>
          <p:cNvSpPr/>
          <p:nvPr/>
        </p:nvSpPr>
        <p:spPr>
          <a:xfrm>
            <a:off x="800100" y="3257550"/>
            <a:ext cx="4000500" cy="1352700"/>
          </a:xfrm>
          <a:prstGeom prst="rect">
            <a:avLst/>
          </a:prstGeom>
          <a:noFill/>
          <a:ln>
            <a:noFill/>
          </a:ln>
        </p:spPr>
        <p:txBody>
          <a:bodyPr anchorCtr="0" anchor="t" bIns="45700" lIns="91425" spcFirstLastPara="1" rIns="91425" wrap="square" tIns="45700">
            <a:noAutofit/>
          </a:bodyPr>
          <a:lstStyle/>
          <a:p>
            <a:pPr indent="-338138" lvl="0" marL="457200" marR="0" rtl="0" algn="l">
              <a:spcBef>
                <a:spcPts val="0"/>
              </a:spcBef>
              <a:spcAft>
                <a:spcPts val="0"/>
              </a:spcAft>
              <a:buClr>
                <a:srgbClr val="F7F9FC"/>
              </a:buClr>
              <a:buSzPts val="1725"/>
              <a:buChar char="-"/>
            </a:pPr>
            <a:r>
              <a:rPr b="1" lang="en-US" sz="1725">
                <a:solidFill>
                  <a:srgbClr val="F7F9FC"/>
                </a:solidFill>
              </a:rPr>
              <a:t>10 GiB</a:t>
            </a:r>
            <a:r>
              <a:rPr lang="en-US" sz="1725">
                <a:solidFill>
                  <a:srgbClr val="F7F9FC"/>
                </a:solidFill>
              </a:rPr>
              <a:t> active storage free / month</a:t>
            </a:r>
            <a:endParaRPr sz="1725">
              <a:solidFill>
                <a:srgbClr val="F7F9FC"/>
              </a:solidFill>
            </a:endParaRPr>
          </a:p>
          <a:p>
            <a:pPr indent="-338138" lvl="0" marL="457200" marR="0" rtl="0" algn="l">
              <a:spcBef>
                <a:spcPts val="0"/>
              </a:spcBef>
              <a:spcAft>
                <a:spcPts val="0"/>
              </a:spcAft>
              <a:buClr>
                <a:srgbClr val="F7F9FC"/>
              </a:buClr>
              <a:buSzPts val="1725"/>
              <a:buChar char="-"/>
            </a:pPr>
            <a:r>
              <a:rPr lang="en-US" sz="1725">
                <a:solidFill>
                  <a:srgbClr val="F7F9FC"/>
                </a:solidFill>
              </a:rPr>
              <a:t>Pay for bytes stored</a:t>
            </a:r>
            <a:endParaRPr sz="1725">
              <a:solidFill>
                <a:srgbClr val="F7F9FC"/>
              </a:solidFill>
            </a:endParaRPr>
          </a:p>
          <a:p>
            <a:pPr indent="-338138" lvl="0" marL="457200" marR="0" rtl="0" algn="l">
              <a:spcBef>
                <a:spcPts val="0"/>
              </a:spcBef>
              <a:spcAft>
                <a:spcPts val="0"/>
              </a:spcAft>
              <a:buClr>
                <a:srgbClr val="F7F9FC"/>
              </a:buClr>
              <a:buSzPts val="1725"/>
              <a:buChar char="-"/>
            </a:pPr>
            <a:r>
              <a:rPr lang="en-US" sz="1725">
                <a:solidFill>
                  <a:srgbClr val="F7F9FC"/>
                </a:solidFill>
              </a:rPr>
              <a:t>90 days unmodified → long-term (~50% lower)</a:t>
            </a:r>
            <a:endParaRPr sz="1725">
              <a:solidFill>
                <a:srgbClr val="F7F9FC"/>
              </a:solidFill>
            </a:endParaRPr>
          </a:p>
          <a:p>
            <a:pPr indent="-338138" lvl="0" marL="457200" marR="0" rtl="0" algn="l">
              <a:spcBef>
                <a:spcPts val="0"/>
              </a:spcBef>
              <a:spcAft>
                <a:spcPts val="0"/>
              </a:spcAft>
              <a:buClr>
                <a:srgbClr val="F7F9FC"/>
              </a:buClr>
              <a:buSzPts val="1725"/>
              <a:buChar char="-"/>
            </a:pPr>
            <a:r>
              <a:rPr lang="en-US" sz="1725">
                <a:solidFill>
                  <a:srgbClr val="F7F9FC"/>
                </a:solidFill>
              </a:rPr>
              <a:t>Storage is one bill</a:t>
            </a:r>
            <a:endParaRPr/>
          </a:p>
        </p:txBody>
      </p:sp>
      <p:sp>
        <p:nvSpPr>
          <p:cNvPr id="130" name="Google Shape;130;p9"/>
          <p:cNvSpPr/>
          <p:nvPr/>
        </p:nvSpPr>
        <p:spPr>
          <a:xfrm>
            <a:off x="6705600" y="1828800"/>
            <a:ext cx="4953000" cy="3352800"/>
          </a:xfrm>
          <a:prstGeom prst="rect">
            <a:avLst/>
          </a:prstGeom>
          <a:solidFill>
            <a:srgbClr val="123F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9"/>
          <p:cNvSpPr/>
          <p:nvPr/>
        </p:nvSpPr>
        <p:spPr>
          <a:xfrm>
            <a:off x="6972300" y="2095500"/>
            <a:ext cx="1714500" cy="247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025">
                <a:solidFill>
                  <a:srgbClr val="00E59E"/>
                </a:solidFill>
              </a:rPr>
              <a:t>QUERIES</a:t>
            </a:r>
            <a:endParaRPr/>
          </a:p>
        </p:txBody>
      </p:sp>
      <p:sp>
        <p:nvSpPr>
          <p:cNvPr id="132" name="Google Shape;132;p9"/>
          <p:cNvSpPr/>
          <p:nvPr/>
        </p:nvSpPr>
        <p:spPr>
          <a:xfrm>
            <a:off x="6972300" y="2571750"/>
            <a:ext cx="4191000" cy="400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2025">
                <a:solidFill>
                  <a:srgbClr val="F7F9FC"/>
                </a:solidFill>
              </a:rPr>
              <a:t>Librarian reads the shelves</a:t>
            </a:r>
            <a:endParaRPr/>
          </a:p>
        </p:txBody>
      </p:sp>
      <p:sp>
        <p:nvSpPr>
          <p:cNvPr id="133" name="Google Shape;133;p9"/>
          <p:cNvSpPr/>
          <p:nvPr/>
        </p:nvSpPr>
        <p:spPr>
          <a:xfrm>
            <a:off x="6972300" y="3257550"/>
            <a:ext cx="4000500" cy="1352700"/>
          </a:xfrm>
          <a:prstGeom prst="rect">
            <a:avLst/>
          </a:prstGeom>
          <a:noFill/>
          <a:ln>
            <a:noFill/>
          </a:ln>
        </p:spPr>
        <p:txBody>
          <a:bodyPr anchorCtr="0" anchor="t" bIns="45700" lIns="91425" spcFirstLastPara="1" rIns="91425" wrap="square" tIns="45700">
            <a:noAutofit/>
          </a:bodyPr>
          <a:lstStyle/>
          <a:p>
            <a:pPr indent="-338138" lvl="0" marL="457200" marR="0" rtl="0" algn="l">
              <a:spcBef>
                <a:spcPts val="0"/>
              </a:spcBef>
              <a:spcAft>
                <a:spcPts val="0"/>
              </a:spcAft>
              <a:buClr>
                <a:srgbClr val="F7F9FC"/>
              </a:buClr>
              <a:buSzPts val="1725"/>
              <a:buChar char="-"/>
            </a:pPr>
            <a:r>
              <a:rPr b="1" lang="en-US" sz="1725">
                <a:solidFill>
                  <a:srgbClr val="F7F9FC"/>
                </a:solidFill>
              </a:rPr>
              <a:t>1 TiB</a:t>
            </a:r>
            <a:r>
              <a:rPr lang="en-US" sz="1725">
                <a:solidFill>
                  <a:srgbClr val="F7F9FC"/>
                </a:solidFill>
              </a:rPr>
              <a:t> processing free / month</a:t>
            </a:r>
            <a:endParaRPr sz="1725">
              <a:solidFill>
                <a:srgbClr val="F7F9FC"/>
              </a:solidFill>
            </a:endParaRPr>
          </a:p>
          <a:p>
            <a:pPr indent="-338138" lvl="0" marL="457200" marR="0" rtl="0" algn="l">
              <a:spcBef>
                <a:spcPts val="0"/>
              </a:spcBef>
              <a:spcAft>
                <a:spcPts val="0"/>
              </a:spcAft>
              <a:buClr>
                <a:srgbClr val="F7F9FC"/>
              </a:buClr>
              <a:buSzPts val="1725"/>
              <a:buChar char="-"/>
            </a:pPr>
            <a:r>
              <a:rPr lang="en-US" sz="1725">
                <a:solidFill>
                  <a:srgbClr val="F7F9FC"/>
                </a:solidFill>
              </a:rPr>
              <a:t>After free tier: ~$6.25 / TiB scanned</a:t>
            </a:r>
            <a:endParaRPr sz="1725">
              <a:solidFill>
                <a:srgbClr val="F7F9FC"/>
              </a:solidFill>
            </a:endParaRPr>
          </a:p>
          <a:p>
            <a:pPr indent="-338138" lvl="0" marL="457200" marR="0" rtl="0" algn="l">
              <a:spcBef>
                <a:spcPts val="0"/>
              </a:spcBef>
              <a:spcAft>
                <a:spcPts val="0"/>
              </a:spcAft>
              <a:buClr>
                <a:srgbClr val="F7F9FC"/>
              </a:buClr>
              <a:buSzPts val="1725"/>
              <a:buChar char="-"/>
            </a:pPr>
            <a:r>
              <a:rPr lang="en-US" sz="1725">
                <a:solidFill>
                  <a:srgbClr val="F7F9FC"/>
                </a:solidFill>
              </a:rPr>
              <a:t>Pay for bytes processed</a:t>
            </a:r>
            <a:endParaRPr sz="1725">
              <a:solidFill>
                <a:srgbClr val="F7F9FC"/>
              </a:solidFill>
            </a:endParaRPr>
          </a:p>
          <a:p>
            <a:pPr indent="-338138" lvl="0" marL="457200" marR="0" rtl="0" algn="l">
              <a:spcBef>
                <a:spcPts val="0"/>
              </a:spcBef>
              <a:spcAft>
                <a:spcPts val="0"/>
              </a:spcAft>
              <a:buClr>
                <a:srgbClr val="F7F9FC"/>
              </a:buClr>
              <a:buSzPts val="1725"/>
              <a:buChar char="-"/>
            </a:pPr>
            <a:r>
              <a:rPr lang="en-US" sz="1725">
                <a:solidFill>
                  <a:srgbClr val="F7F9FC"/>
                </a:solidFill>
              </a:rPr>
              <a:t>Query processing is another bill</a:t>
            </a:r>
            <a:endParaRPr/>
          </a:p>
        </p:txBody>
      </p:sp>
      <p:sp>
        <p:nvSpPr>
          <p:cNvPr id="134" name="Google Shape;134;p9"/>
          <p:cNvSpPr/>
          <p:nvPr/>
        </p:nvSpPr>
        <p:spPr>
          <a:xfrm>
            <a:off x="5629275" y="3448050"/>
            <a:ext cx="781200" cy="28500"/>
          </a:xfrm>
          <a:prstGeom prst="rect">
            <a:avLst/>
          </a:prstGeom>
          <a:solidFill>
            <a:srgbClr val="F7F9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9"/>
          <p:cNvSpPr/>
          <p:nvPr/>
        </p:nvSpPr>
        <p:spPr>
          <a:xfrm>
            <a:off x="6400800" y="3371850"/>
            <a:ext cx="171600" cy="171600"/>
          </a:xfrm>
          <a:prstGeom prst="triangle">
            <a:avLst>
              <a:gd fmla="val 50000" name="adj"/>
            </a:avLst>
          </a:prstGeom>
          <a:solidFill>
            <a:srgbClr val="F7F9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9"/>
          <p:cNvSpPr/>
          <p:nvPr/>
        </p:nvSpPr>
        <p:spPr>
          <a:xfrm>
            <a:off x="533400" y="5619750"/>
            <a:ext cx="11049000" cy="36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775">
                <a:solidFill>
                  <a:srgbClr val="F7F9FC"/>
                </a:solidFill>
              </a:rPr>
              <a:t>Units: 1 TiB = 1,024 GiB; 1 TB = 1,000 GB. A TiB is about 10% larger than a TB.</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1D29"/>
        </a:solidFill>
      </p:bgPr>
    </p:bg>
    <p:spTree>
      <p:nvGrpSpPr>
        <p:cNvPr id="141" name="Shape 141"/>
        <p:cNvGrpSpPr/>
        <p:nvPr/>
      </p:nvGrpSpPr>
      <p:grpSpPr>
        <a:xfrm>
          <a:off x="0" y="0"/>
          <a:ext cx="0" cy="0"/>
          <a:chOff x="0" y="0"/>
          <a:chExt cx="0" cy="0"/>
        </a:xfrm>
      </p:grpSpPr>
      <p:sp>
        <p:nvSpPr>
          <p:cNvPr id="142" name="Google Shape;142;p10"/>
          <p:cNvSpPr/>
          <p:nvPr/>
        </p:nvSpPr>
        <p:spPr>
          <a:xfrm>
            <a:off x="0" y="0"/>
            <a:ext cx="1809600" cy="266700"/>
          </a:xfrm>
          <a:prstGeom prst="parallelogram">
            <a:avLst>
              <a:gd fmla="val 25000" name="adj"/>
            </a:avLst>
          </a:prstGeom>
          <a:solidFill>
            <a:srgbClr val="2329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10"/>
          <p:cNvSpPr/>
          <p:nvPr/>
        </p:nvSpPr>
        <p:spPr>
          <a:xfrm>
            <a:off x="0" y="266700"/>
            <a:ext cx="1238400" cy="228600"/>
          </a:xfrm>
          <a:prstGeom prst="parallelogram">
            <a:avLst>
              <a:gd fmla="val 25000" name="adj"/>
            </a:avLst>
          </a:prstGeom>
          <a:solidFill>
            <a:srgbClr val="0A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10"/>
          <p:cNvSpPr/>
          <p:nvPr/>
        </p:nvSpPr>
        <p:spPr>
          <a:xfrm>
            <a:off x="400050" y="495300"/>
            <a:ext cx="1047900" cy="190500"/>
          </a:xfrm>
          <a:prstGeom prst="parallelogram">
            <a:avLst>
              <a:gd fmla="val 25000" name="adj"/>
            </a:avLst>
          </a:prstGeom>
          <a:solidFill>
            <a:srgbClr val="8BD7B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10"/>
          <p:cNvSpPr/>
          <p:nvPr/>
        </p:nvSpPr>
        <p:spPr>
          <a:xfrm>
            <a:off x="2095500" y="323850"/>
            <a:ext cx="4953000" cy="22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900">
                <a:solidFill>
                  <a:srgbClr val="AEB8C9"/>
                </a:solidFill>
              </a:rPr>
              <a:t>STORAGE BILLING ONLY</a:t>
            </a:r>
            <a:endParaRPr/>
          </a:p>
        </p:txBody>
      </p:sp>
      <p:sp>
        <p:nvSpPr>
          <p:cNvPr id="146" name="Google Shape;146;p10"/>
          <p:cNvSpPr/>
          <p:nvPr/>
        </p:nvSpPr>
        <p:spPr>
          <a:xfrm>
            <a:off x="533400" y="666750"/>
            <a:ext cx="11049000" cy="705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3000">
                <a:solidFill>
                  <a:srgbClr val="F7F9FC"/>
                </a:solidFill>
              </a:rPr>
              <a:t>Logical or physical? Choose the billing meter</a:t>
            </a:r>
            <a:endParaRPr/>
          </a:p>
        </p:txBody>
      </p:sp>
      <p:sp>
        <p:nvSpPr>
          <p:cNvPr id="147" name="Google Shape;147;p10"/>
          <p:cNvSpPr/>
          <p:nvPr/>
        </p:nvSpPr>
        <p:spPr>
          <a:xfrm>
            <a:off x="533400" y="1438275"/>
            <a:ext cx="11125200" cy="9600"/>
          </a:xfrm>
          <a:prstGeom prst="rect">
            <a:avLst/>
          </a:prstGeom>
          <a:solidFill>
            <a:srgbClr val="3841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10"/>
          <p:cNvSpPr/>
          <p:nvPr/>
        </p:nvSpPr>
        <p:spPr>
          <a:xfrm>
            <a:off x="11239500" y="6381750"/>
            <a:ext cx="400200" cy="19050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n-US" sz="650">
                <a:solidFill>
                  <a:srgbClr val="AEB8C9"/>
                </a:solidFill>
              </a:rPr>
              <a:t>03B</a:t>
            </a:r>
            <a:endParaRPr/>
          </a:p>
        </p:txBody>
      </p:sp>
      <p:sp>
        <p:nvSpPr>
          <p:cNvPr id="149" name="Google Shape;149;p10"/>
          <p:cNvSpPr/>
          <p:nvPr/>
        </p:nvSpPr>
        <p:spPr>
          <a:xfrm>
            <a:off x="533400" y="1828800"/>
            <a:ext cx="4953000" cy="3352800"/>
          </a:xfrm>
          <a:prstGeom prst="rect">
            <a:avLst/>
          </a:prstGeom>
          <a:solidFill>
            <a:srgbClr val="5A283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10"/>
          <p:cNvSpPr/>
          <p:nvPr/>
        </p:nvSpPr>
        <p:spPr>
          <a:xfrm>
            <a:off x="800100" y="2095500"/>
            <a:ext cx="1714500" cy="247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025">
                <a:solidFill>
                  <a:srgbClr val="FF5A5F"/>
                </a:solidFill>
              </a:rPr>
              <a:t>LOGICAL - DEFAULT</a:t>
            </a:r>
            <a:endParaRPr/>
          </a:p>
        </p:txBody>
      </p:sp>
      <p:sp>
        <p:nvSpPr>
          <p:cNvPr id="151" name="Google Shape;151;p10"/>
          <p:cNvSpPr/>
          <p:nvPr/>
        </p:nvSpPr>
        <p:spPr>
          <a:xfrm>
            <a:off x="800100" y="2571750"/>
            <a:ext cx="4095900" cy="400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2025">
                <a:solidFill>
                  <a:srgbClr val="F7F9FC"/>
                </a:solidFill>
              </a:rPr>
              <a:t>Bill the uncompressed size</a:t>
            </a:r>
            <a:endParaRPr/>
          </a:p>
        </p:txBody>
      </p:sp>
      <p:sp>
        <p:nvSpPr>
          <p:cNvPr id="152" name="Google Shape;152;p10"/>
          <p:cNvSpPr/>
          <p:nvPr/>
        </p:nvSpPr>
        <p:spPr>
          <a:xfrm>
            <a:off x="800100" y="3257550"/>
            <a:ext cx="4000500" cy="1352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725">
                <a:solidFill>
                  <a:srgbClr val="F7F9FC"/>
                </a:solidFill>
              </a:rPr>
              <a:t>100 GB logical</a:t>
            </a:r>
            <a:endParaRPr sz="1725">
              <a:solidFill>
                <a:srgbClr val="F7F9FC"/>
              </a:solidFill>
            </a:endParaRPr>
          </a:p>
          <a:p>
            <a:pPr indent="0" lvl="0" marL="0" marR="0" rtl="0" algn="l">
              <a:spcBef>
                <a:spcPts val="0"/>
              </a:spcBef>
              <a:spcAft>
                <a:spcPts val="0"/>
              </a:spcAft>
              <a:buNone/>
            </a:pPr>
            <a:r>
              <a:rPr lang="en-US" sz="1725">
                <a:solidFill>
                  <a:srgbClr val="F7F9FC"/>
                </a:solidFill>
              </a:rPr>
              <a:t>Pay for 100 GB</a:t>
            </a:r>
            <a:endParaRPr sz="1725">
              <a:solidFill>
                <a:srgbClr val="F7F9FC"/>
              </a:solidFill>
            </a:endParaRPr>
          </a:p>
          <a:p>
            <a:pPr indent="0" lvl="0" marL="0" marR="0" rtl="0" algn="l">
              <a:spcBef>
                <a:spcPts val="0"/>
              </a:spcBef>
              <a:spcAft>
                <a:spcPts val="0"/>
              </a:spcAft>
              <a:buNone/>
            </a:pPr>
            <a:r>
              <a:rPr lang="en-US" sz="1725">
                <a:solidFill>
                  <a:srgbClr val="F7F9FC"/>
                </a:solidFill>
              </a:rPr>
              <a:t>Lower rate per GiB</a:t>
            </a:r>
            <a:endParaRPr sz="1725">
              <a:solidFill>
                <a:srgbClr val="F7F9FC"/>
              </a:solidFill>
            </a:endParaRPr>
          </a:p>
          <a:p>
            <a:pPr indent="0" lvl="0" marL="0" marR="0" rtl="0" algn="l">
              <a:spcBef>
                <a:spcPts val="0"/>
              </a:spcBef>
              <a:spcAft>
                <a:spcPts val="0"/>
              </a:spcAft>
              <a:buNone/>
            </a:pPr>
            <a:r>
              <a:rPr lang="en-US" sz="1725">
                <a:solidFill>
                  <a:srgbClr val="F7F9FC"/>
                </a:solidFill>
              </a:rPr>
              <a:t>History included</a:t>
            </a:r>
            <a:endParaRPr/>
          </a:p>
        </p:txBody>
      </p:sp>
      <p:sp>
        <p:nvSpPr>
          <p:cNvPr id="153" name="Google Shape;153;p10"/>
          <p:cNvSpPr/>
          <p:nvPr/>
        </p:nvSpPr>
        <p:spPr>
          <a:xfrm>
            <a:off x="6705600" y="1828800"/>
            <a:ext cx="4953000" cy="3352800"/>
          </a:xfrm>
          <a:prstGeom prst="rect">
            <a:avLst/>
          </a:prstGeom>
          <a:solidFill>
            <a:srgbClr val="123F3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10"/>
          <p:cNvSpPr/>
          <p:nvPr/>
        </p:nvSpPr>
        <p:spPr>
          <a:xfrm>
            <a:off x="6972300" y="2095500"/>
            <a:ext cx="1714500" cy="247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025">
                <a:solidFill>
                  <a:srgbClr val="00E59E"/>
                </a:solidFill>
              </a:rPr>
              <a:t>PHYSICAL</a:t>
            </a:r>
            <a:endParaRPr/>
          </a:p>
        </p:txBody>
      </p:sp>
      <p:sp>
        <p:nvSpPr>
          <p:cNvPr id="155" name="Google Shape;155;p10"/>
          <p:cNvSpPr/>
          <p:nvPr/>
        </p:nvSpPr>
        <p:spPr>
          <a:xfrm>
            <a:off x="6972300" y="2571750"/>
            <a:ext cx="4191000" cy="400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2025">
                <a:solidFill>
                  <a:srgbClr val="F7F9FC"/>
                </a:solidFill>
              </a:rPr>
              <a:t>Bill the compressed size</a:t>
            </a:r>
            <a:endParaRPr/>
          </a:p>
        </p:txBody>
      </p:sp>
      <p:sp>
        <p:nvSpPr>
          <p:cNvPr id="156" name="Google Shape;156;p10"/>
          <p:cNvSpPr/>
          <p:nvPr/>
        </p:nvSpPr>
        <p:spPr>
          <a:xfrm>
            <a:off x="6972300" y="3257550"/>
            <a:ext cx="4000500" cy="1352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725">
                <a:solidFill>
                  <a:srgbClr val="F7F9FC"/>
                </a:solidFill>
              </a:rPr>
              <a:t>30 GB physical</a:t>
            </a:r>
            <a:endParaRPr sz="1725">
              <a:solidFill>
                <a:srgbClr val="F7F9FC"/>
              </a:solidFill>
            </a:endParaRPr>
          </a:p>
          <a:p>
            <a:pPr indent="0" lvl="0" marL="0" marR="0" rtl="0" algn="l">
              <a:spcBef>
                <a:spcPts val="0"/>
              </a:spcBef>
              <a:spcAft>
                <a:spcPts val="0"/>
              </a:spcAft>
              <a:buNone/>
            </a:pPr>
            <a:r>
              <a:rPr lang="en-US" sz="1725">
                <a:solidFill>
                  <a:srgbClr val="F7F9FC"/>
                </a:solidFill>
              </a:rPr>
              <a:t>Pay for 30 GB</a:t>
            </a:r>
            <a:endParaRPr sz="1725">
              <a:solidFill>
                <a:srgbClr val="F7F9FC"/>
              </a:solidFill>
            </a:endParaRPr>
          </a:p>
          <a:p>
            <a:pPr indent="0" lvl="0" marL="0" marR="0" rtl="0" algn="l">
              <a:spcBef>
                <a:spcPts val="0"/>
              </a:spcBef>
              <a:spcAft>
                <a:spcPts val="0"/>
              </a:spcAft>
              <a:buNone/>
            </a:pPr>
            <a:r>
              <a:rPr lang="en-US" sz="1725">
                <a:solidFill>
                  <a:srgbClr val="F7F9FC"/>
                </a:solidFill>
              </a:rPr>
              <a:t>≈2× rate per GiB</a:t>
            </a:r>
            <a:endParaRPr sz="1725">
              <a:solidFill>
                <a:srgbClr val="F7F9FC"/>
              </a:solidFill>
            </a:endParaRPr>
          </a:p>
          <a:p>
            <a:pPr indent="0" lvl="0" marL="0" marR="0" rtl="0" algn="l">
              <a:spcBef>
                <a:spcPts val="0"/>
              </a:spcBef>
              <a:spcAft>
                <a:spcPts val="0"/>
              </a:spcAft>
              <a:buNone/>
            </a:pPr>
            <a:r>
              <a:rPr lang="en-US" sz="1725">
                <a:solidFill>
                  <a:srgbClr val="F7F9FC"/>
                </a:solidFill>
              </a:rPr>
              <a:t>History billed separately</a:t>
            </a:r>
            <a:endParaRPr/>
          </a:p>
        </p:txBody>
      </p:sp>
      <p:sp>
        <p:nvSpPr>
          <p:cNvPr id="157" name="Google Shape;157;p10"/>
          <p:cNvSpPr/>
          <p:nvPr/>
        </p:nvSpPr>
        <p:spPr>
          <a:xfrm>
            <a:off x="5629275" y="3448050"/>
            <a:ext cx="781200" cy="28500"/>
          </a:xfrm>
          <a:prstGeom prst="rect">
            <a:avLst/>
          </a:prstGeom>
          <a:solidFill>
            <a:srgbClr val="F7F9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10"/>
          <p:cNvSpPr/>
          <p:nvPr/>
        </p:nvSpPr>
        <p:spPr>
          <a:xfrm>
            <a:off x="6400800" y="3371850"/>
            <a:ext cx="171600" cy="171600"/>
          </a:xfrm>
          <a:prstGeom prst="triangle">
            <a:avLst>
              <a:gd fmla="val 50000" name="adj"/>
            </a:avLst>
          </a:prstGeom>
          <a:solidFill>
            <a:srgbClr val="F7F9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10"/>
          <p:cNvSpPr/>
          <p:nvPr/>
        </p:nvSpPr>
        <p:spPr>
          <a:xfrm>
            <a:off x="533400" y="5619750"/>
            <a:ext cx="11049000" cy="36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775">
                <a:solidFill>
                  <a:srgbClr val="F7F9FC"/>
                </a:solidFill>
              </a:rPr>
              <a:t>I usually leave it at default</a:t>
            </a:r>
            <a:r>
              <a:rPr b="1" lang="en-US" sz="1775">
                <a:solidFill>
                  <a:srgbClr val="F7F9FC"/>
                </a:solidFill>
              </a:rPr>
              <a:t>. Query pricing does not change.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1D29"/>
        </a:solidFill>
      </p:bgPr>
    </p:bg>
    <p:spTree>
      <p:nvGrpSpPr>
        <p:cNvPr id="164" name="Shape 164"/>
        <p:cNvGrpSpPr/>
        <p:nvPr/>
      </p:nvGrpSpPr>
      <p:grpSpPr>
        <a:xfrm>
          <a:off x="0" y="0"/>
          <a:ext cx="0" cy="0"/>
          <a:chOff x="0" y="0"/>
          <a:chExt cx="0" cy="0"/>
        </a:xfrm>
      </p:grpSpPr>
      <p:sp>
        <p:nvSpPr>
          <p:cNvPr id="165" name="Google Shape;165;p11"/>
          <p:cNvSpPr/>
          <p:nvPr/>
        </p:nvSpPr>
        <p:spPr>
          <a:xfrm>
            <a:off x="0" y="0"/>
            <a:ext cx="1809600" cy="266700"/>
          </a:xfrm>
          <a:prstGeom prst="parallelogram">
            <a:avLst>
              <a:gd fmla="val 25000" name="adj"/>
            </a:avLst>
          </a:prstGeom>
          <a:solidFill>
            <a:srgbClr val="2329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11"/>
          <p:cNvSpPr/>
          <p:nvPr/>
        </p:nvSpPr>
        <p:spPr>
          <a:xfrm>
            <a:off x="0" y="266700"/>
            <a:ext cx="1238400" cy="228600"/>
          </a:xfrm>
          <a:prstGeom prst="parallelogram">
            <a:avLst>
              <a:gd fmla="val 25000" name="adj"/>
            </a:avLst>
          </a:prstGeom>
          <a:solidFill>
            <a:srgbClr val="0A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11"/>
          <p:cNvSpPr/>
          <p:nvPr/>
        </p:nvSpPr>
        <p:spPr>
          <a:xfrm>
            <a:off x="400050" y="495300"/>
            <a:ext cx="1047900" cy="190500"/>
          </a:xfrm>
          <a:prstGeom prst="parallelogram">
            <a:avLst>
              <a:gd fmla="val 25000" name="adj"/>
            </a:avLst>
          </a:prstGeom>
          <a:solidFill>
            <a:srgbClr val="8BD7B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11"/>
          <p:cNvSpPr/>
          <p:nvPr/>
        </p:nvSpPr>
        <p:spPr>
          <a:xfrm>
            <a:off x="533400" y="666750"/>
            <a:ext cx="11049000" cy="705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3000">
                <a:solidFill>
                  <a:srgbClr val="F7F9FC"/>
                </a:solidFill>
              </a:rPr>
              <a:t>Four ways to change the cost</a:t>
            </a:r>
            <a:endParaRPr/>
          </a:p>
        </p:txBody>
      </p:sp>
      <p:sp>
        <p:nvSpPr>
          <p:cNvPr id="169" name="Google Shape;169;p11"/>
          <p:cNvSpPr/>
          <p:nvPr/>
        </p:nvSpPr>
        <p:spPr>
          <a:xfrm>
            <a:off x="533400" y="1438275"/>
            <a:ext cx="11125200" cy="9600"/>
          </a:xfrm>
          <a:prstGeom prst="rect">
            <a:avLst/>
          </a:prstGeom>
          <a:solidFill>
            <a:srgbClr val="38415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11"/>
          <p:cNvSpPr/>
          <p:nvPr/>
        </p:nvSpPr>
        <p:spPr>
          <a:xfrm>
            <a:off x="533400" y="1905000"/>
            <a:ext cx="4286400" cy="9525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5400">
                <a:solidFill>
                  <a:srgbClr val="FF5A5F"/>
                </a:solidFill>
              </a:rPr>
              <a:t>CHOOSE</a:t>
            </a:r>
            <a:endParaRPr/>
          </a:p>
        </p:txBody>
      </p:sp>
      <p:sp>
        <p:nvSpPr>
          <p:cNvPr id="171" name="Google Shape;171;p11"/>
          <p:cNvSpPr/>
          <p:nvPr/>
        </p:nvSpPr>
        <p:spPr>
          <a:xfrm>
            <a:off x="552450" y="2952750"/>
            <a:ext cx="4000500" cy="324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525">
                <a:solidFill>
                  <a:srgbClr val="AEB8C9"/>
                </a:solidFill>
              </a:rPr>
              <a:t>What options do we have?</a:t>
            </a:r>
            <a:endParaRPr/>
          </a:p>
        </p:txBody>
      </p:sp>
      <p:sp>
        <p:nvSpPr>
          <p:cNvPr id="172" name="Google Shape;172;p11"/>
          <p:cNvSpPr/>
          <p:nvPr/>
        </p:nvSpPr>
        <p:spPr>
          <a:xfrm>
            <a:off x="5619750" y="1809750"/>
            <a:ext cx="457200" cy="457200"/>
          </a:xfrm>
          <a:prstGeom prst="ellipse">
            <a:avLst/>
          </a:prstGeom>
          <a:solidFill>
            <a:srgbClr val="0A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11"/>
          <p:cNvSpPr/>
          <p:nvPr/>
        </p:nvSpPr>
        <p:spPr>
          <a:xfrm>
            <a:off x="5619750" y="1885950"/>
            <a:ext cx="457200" cy="2667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150">
                <a:solidFill>
                  <a:srgbClr val="F7F9FC"/>
                </a:solidFill>
              </a:rPr>
              <a:t>1</a:t>
            </a:r>
            <a:endParaRPr/>
          </a:p>
        </p:txBody>
      </p:sp>
      <p:sp>
        <p:nvSpPr>
          <p:cNvPr id="174" name="Google Shape;174;p11"/>
          <p:cNvSpPr/>
          <p:nvPr/>
        </p:nvSpPr>
        <p:spPr>
          <a:xfrm>
            <a:off x="6286500" y="1876425"/>
            <a:ext cx="4762500" cy="3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650">
                <a:solidFill>
                  <a:srgbClr val="F7F9FC"/>
                </a:solidFill>
              </a:rPr>
              <a:t>Make the library smaller</a:t>
            </a:r>
            <a:endParaRPr/>
          </a:p>
        </p:txBody>
      </p:sp>
      <p:sp>
        <p:nvSpPr>
          <p:cNvPr id="175" name="Google Shape;175;p11"/>
          <p:cNvSpPr/>
          <p:nvPr/>
        </p:nvSpPr>
        <p:spPr>
          <a:xfrm>
            <a:off x="5838825" y="2266950"/>
            <a:ext cx="285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11"/>
          <p:cNvSpPr/>
          <p:nvPr/>
        </p:nvSpPr>
        <p:spPr>
          <a:xfrm>
            <a:off x="5619750" y="2686050"/>
            <a:ext cx="457200" cy="457200"/>
          </a:xfrm>
          <a:prstGeom prst="ellipse">
            <a:avLst/>
          </a:prstGeom>
          <a:solidFill>
            <a:srgbClr val="0A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11"/>
          <p:cNvSpPr/>
          <p:nvPr/>
        </p:nvSpPr>
        <p:spPr>
          <a:xfrm>
            <a:off x="5619750" y="2762250"/>
            <a:ext cx="457200" cy="2667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150">
                <a:solidFill>
                  <a:srgbClr val="F7F9FC"/>
                </a:solidFill>
              </a:rPr>
              <a:t>2</a:t>
            </a:r>
            <a:endParaRPr/>
          </a:p>
        </p:txBody>
      </p:sp>
      <p:sp>
        <p:nvSpPr>
          <p:cNvPr id="178" name="Google Shape;178;p11"/>
          <p:cNvSpPr/>
          <p:nvPr/>
        </p:nvSpPr>
        <p:spPr>
          <a:xfrm>
            <a:off x="6286500" y="2752725"/>
            <a:ext cx="4762500" cy="3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650">
                <a:solidFill>
                  <a:srgbClr val="F7F9FC"/>
                </a:solidFill>
              </a:rPr>
              <a:t>Ask the librarian to read less</a:t>
            </a:r>
            <a:endParaRPr/>
          </a:p>
        </p:txBody>
      </p:sp>
      <p:sp>
        <p:nvSpPr>
          <p:cNvPr id="179" name="Google Shape;179;p11"/>
          <p:cNvSpPr/>
          <p:nvPr/>
        </p:nvSpPr>
        <p:spPr>
          <a:xfrm>
            <a:off x="5838825" y="3143250"/>
            <a:ext cx="285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11"/>
          <p:cNvSpPr/>
          <p:nvPr/>
        </p:nvSpPr>
        <p:spPr>
          <a:xfrm>
            <a:off x="5619750" y="3562350"/>
            <a:ext cx="457200" cy="457200"/>
          </a:xfrm>
          <a:prstGeom prst="ellipse">
            <a:avLst/>
          </a:prstGeom>
          <a:solidFill>
            <a:srgbClr val="0A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11"/>
          <p:cNvSpPr/>
          <p:nvPr/>
        </p:nvSpPr>
        <p:spPr>
          <a:xfrm>
            <a:off x="5619750" y="3638550"/>
            <a:ext cx="457200" cy="2667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150">
                <a:solidFill>
                  <a:srgbClr val="F7F9FC"/>
                </a:solidFill>
              </a:rPr>
              <a:t>3</a:t>
            </a:r>
            <a:endParaRPr/>
          </a:p>
        </p:txBody>
      </p:sp>
      <p:sp>
        <p:nvSpPr>
          <p:cNvPr id="182" name="Google Shape;182;p11"/>
          <p:cNvSpPr/>
          <p:nvPr/>
        </p:nvSpPr>
        <p:spPr>
          <a:xfrm>
            <a:off x="6286500" y="3629025"/>
            <a:ext cx="4762500" cy="3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US" sz="1600">
                <a:solidFill>
                  <a:srgbClr val="F7F9FC"/>
                </a:solidFill>
              </a:rPr>
              <a:t>Know when to stop</a:t>
            </a:r>
            <a:endParaRPr sz="1600">
              <a:solidFill>
                <a:srgbClr val="F7F9FC"/>
              </a:solidFill>
            </a:endParaRPr>
          </a:p>
        </p:txBody>
      </p:sp>
      <p:sp>
        <p:nvSpPr>
          <p:cNvPr id="183" name="Google Shape;183;p11"/>
          <p:cNvSpPr/>
          <p:nvPr/>
        </p:nvSpPr>
        <p:spPr>
          <a:xfrm>
            <a:off x="5838825" y="4019550"/>
            <a:ext cx="285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11"/>
          <p:cNvSpPr/>
          <p:nvPr/>
        </p:nvSpPr>
        <p:spPr>
          <a:xfrm>
            <a:off x="5619750" y="4438650"/>
            <a:ext cx="457200" cy="457200"/>
          </a:xfrm>
          <a:prstGeom prst="ellipse">
            <a:avLst/>
          </a:prstGeom>
          <a:solidFill>
            <a:srgbClr val="FF5A5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11"/>
          <p:cNvSpPr/>
          <p:nvPr/>
        </p:nvSpPr>
        <p:spPr>
          <a:xfrm>
            <a:off x="5619750" y="4514850"/>
            <a:ext cx="457200" cy="2667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US" sz="1150">
                <a:solidFill>
                  <a:srgbClr val="F7F9FC"/>
                </a:solidFill>
              </a:rPr>
              <a:t>4</a:t>
            </a:r>
            <a:endParaRPr/>
          </a:p>
        </p:txBody>
      </p:sp>
      <p:sp>
        <p:nvSpPr>
          <p:cNvPr id="186" name="Google Shape;186;p11"/>
          <p:cNvSpPr/>
          <p:nvPr/>
        </p:nvSpPr>
        <p:spPr>
          <a:xfrm>
            <a:off x="6286500" y="4505325"/>
            <a:ext cx="4762500" cy="3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600">
                <a:solidFill>
                  <a:srgbClr val="F7F9FC"/>
                </a:solidFill>
              </a:rPr>
              <a:t>Don’t rely on memory</a:t>
            </a:r>
            <a:endParaRPr b="1" sz="1600">
              <a:solidFill>
                <a:srgbClr val="F7F9FC"/>
              </a:solidFill>
            </a:endParaRPr>
          </a:p>
        </p:txBody>
      </p:sp>
      <p:sp>
        <p:nvSpPr>
          <p:cNvPr id="187" name="Google Shape;187;p11"/>
          <p:cNvSpPr txBox="1"/>
          <p:nvPr/>
        </p:nvSpPr>
        <p:spPr>
          <a:xfrm>
            <a:off x="6286500" y="2210000"/>
            <a:ext cx="4700100" cy="30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150">
                <a:solidFill>
                  <a:srgbClr val="AEB8C9"/>
                </a:solidFill>
              </a:rPr>
              <a:t>Keep less data in BigQuery when it is no longer useful</a:t>
            </a:r>
            <a:endParaRPr sz="1150">
              <a:solidFill>
                <a:srgbClr val="AEB8C9"/>
              </a:solidFill>
            </a:endParaRPr>
          </a:p>
        </p:txBody>
      </p:sp>
      <p:sp>
        <p:nvSpPr>
          <p:cNvPr id="188" name="Google Shape;188;p11"/>
          <p:cNvSpPr txBox="1"/>
          <p:nvPr/>
        </p:nvSpPr>
        <p:spPr>
          <a:xfrm>
            <a:off x="6286500" y="3086300"/>
            <a:ext cx="4700100" cy="30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150">
                <a:solidFill>
                  <a:srgbClr val="AEB8C9"/>
                </a:solidFill>
              </a:rPr>
              <a:t>Select fewer columns</a:t>
            </a:r>
            <a:endParaRPr sz="1150">
              <a:solidFill>
                <a:srgbClr val="AEB8C9"/>
              </a:solidFill>
            </a:endParaRPr>
          </a:p>
        </p:txBody>
      </p:sp>
      <p:sp>
        <p:nvSpPr>
          <p:cNvPr id="189" name="Google Shape;189;p11"/>
          <p:cNvSpPr txBox="1"/>
          <p:nvPr/>
        </p:nvSpPr>
        <p:spPr>
          <a:xfrm>
            <a:off x="6286500" y="3962600"/>
            <a:ext cx="4700100" cy="30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150">
                <a:solidFill>
                  <a:srgbClr val="AEB8C9"/>
                </a:solidFill>
              </a:rPr>
              <a:t>Abandon the search when the estimate is clearly too expensive</a:t>
            </a:r>
            <a:endParaRPr sz="1150">
              <a:solidFill>
                <a:srgbClr val="AEB8C9"/>
              </a:solidFill>
            </a:endParaRPr>
          </a:p>
        </p:txBody>
      </p:sp>
      <p:sp>
        <p:nvSpPr>
          <p:cNvPr id="190" name="Google Shape;190;p11"/>
          <p:cNvSpPr txBox="1"/>
          <p:nvPr/>
        </p:nvSpPr>
        <p:spPr>
          <a:xfrm>
            <a:off x="6286500" y="4838900"/>
            <a:ext cx="4700100" cy="30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150">
                <a:solidFill>
                  <a:srgbClr val="AEB8C9"/>
                </a:solidFill>
              </a:rPr>
              <a:t>Use estimates and hard query limits</a:t>
            </a:r>
            <a:endParaRPr sz="1150">
              <a:solidFill>
                <a:srgbClr val="AEB8C9"/>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