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Montserrat"/>
      <p:regular r:id="rId32"/>
      <p:bold r:id="rId33"/>
      <p:italic r:id="rId34"/>
      <p:boldItalic r:id="rId35"/>
    </p:embeddedFont>
    <p:embeddedFont>
      <p:font typeface="La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ontserra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37" Type="http://schemas.openxmlformats.org/officeDocument/2006/relationships/font" Target="fonts/Lato-bold.fntdata"/><Relationship Id="rId14" Type="http://schemas.openxmlformats.org/officeDocument/2006/relationships/slide" Target="slides/slide9.xml"/><Relationship Id="rId36" Type="http://schemas.openxmlformats.org/officeDocument/2006/relationships/font" Target="fonts/Lato-regular.fntdata"/><Relationship Id="rId17" Type="http://schemas.openxmlformats.org/officeDocument/2006/relationships/slide" Target="slides/slide12.xml"/><Relationship Id="rId39" Type="http://schemas.openxmlformats.org/officeDocument/2006/relationships/font" Target="fonts/Lato-boldItalic.fntdata"/><Relationship Id="rId16" Type="http://schemas.openxmlformats.org/officeDocument/2006/relationships/slide" Target="slides/slide11.xml"/><Relationship Id="rId38" Type="http://schemas.openxmlformats.org/officeDocument/2006/relationships/font" Target="fonts/La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6f80d1f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6f80d1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here that I am originally programmer that switched after 3 years to digital analytics and now more marketing and business side.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d15851f45d_2_17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d15851f45d_2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implications - more iterative approach and how I</a:t>
            </a:r>
            <a:r>
              <a:rPr lang="en"/>
              <a:t>´ve done custom blog posts generation.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d15851f45d_2_17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d15851f45d_2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d15851f45d_2_18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d15851f45d_2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d15851f45d_2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d15851f45d_2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could get your emails but I am too grateful that you guys came here today.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d15851f45d_2_2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d15851f45d_2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c6f80d1ff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c6f80d1f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d15851f45d_2_2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d15851f45d_2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d15851f45d_2_27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d15851f45d_2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d15851f45d_2_33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d15851f45d_2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c6f80d1ff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c6f80d1f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15851f45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d15851f45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d15851f45d_2_39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d15851f45d_2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d15851f45d_2_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d15851f45d_2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could get your emails but I am too grateful that you guys came here today.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d15851f45d_2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d15851f45d_2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d15851f45d_2_2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d15851f45d_2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d15851f45d_2_2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d15851f45d_2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d15851f45d_2_24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d15851f45d_2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d15851f45d_1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d15851f45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15851f45d_1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15851f45d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d15851f45d_1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d15851f45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6f80d1ff_0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6f80d1f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d15851f45d_2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d15851f45d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 is, how much do we trust GSC nowadays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15851f45d_2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d15851f45d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Therefore you should not invest in strategies that harm your organic traffic.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d15851f45d_2_1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d15851f45d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Therefore you should not invest in strategies that harm your organic traffic.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d15851f45d_2_16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d15851f45d_2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areklecian.cz/en/ga4-guide-google-ai-overviews-and-ai-mode-measurement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analyticsmania.com/post/ai-traffic-in-google-analytics-4/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ctrTitle"/>
          </p:nvPr>
        </p:nvSpPr>
        <p:spPr>
          <a:xfrm>
            <a:off x="3537150" y="1578400"/>
            <a:ext cx="5017500" cy="19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KPIs for AI (Search) Optimization</a:t>
            </a:r>
            <a:r>
              <a:rPr lang="en"/>
              <a:t> - How to define success?</a:t>
            </a:r>
            <a:endParaRPr/>
          </a:p>
        </p:txBody>
      </p:sp>
      <p:sp>
        <p:nvSpPr>
          <p:cNvPr id="136" name="Google Shape;136;p14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Branislav Mateáš | bmateas.com</a:t>
            </a:r>
            <a:endParaRPr/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50" y="328205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1: Technical Perspective - GTM</a:t>
            </a:r>
            <a:endParaRPr b="1"/>
          </a:p>
        </p:txBody>
      </p:sp>
      <p:sp>
        <p:nvSpPr>
          <p:cNvPr id="245" name="Google Shape;245;p23"/>
          <p:cNvSpPr txBox="1"/>
          <p:nvPr>
            <p:ph idx="1" type="body"/>
          </p:nvPr>
        </p:nvSpPr>
        <p:spPr>
          <a:xfrm>
            <a:off x="1297500" y="1141150"/>
            <a:ext cx="7038900" cy="3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Tracking AI Overviews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hlink"/>
                </a:solidFill>
                <a:hlinkClick r:id="rId3"/>
              </a:rPr>
              <a:t>https://mareklecian.cz/en/ga4-guide-google-ai-overviews-and-ai-mode-measurement/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E06666"/>
                </a:solidFill>
              </a:rPr>
              <a:t>Beware of WCV!</a:t>
            </a:r>
            <a:endParaRPr b="1" sz="1600">
              <a:solidFill>
                <a:srgbClr val="E06666"/>
              </a:solidFill>
            </a:endParaRPr>
          </a:p>
        </p:txBody>
      </p:sp>
      <p:pic>
        <p:nvPicPr>
          <p:cNvPr id="246" name="Google Shape;2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325" y="2113100"/>
            <a:ext cx="4437350" cy="266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1: Technical Perspective - GA4</a:t>
            </a:r>
            <a:endParaRPr b="1"/>
          </a:p>
        </p:txBody>
      </p:sp>
      <p:sp>
        <p:nvSpPr>
          <p:cNvPr id="252" name="Google Shape;252;p24"/>
          <p:cNvSpPr/>
          <p:nvPr/>
        </p:nvSpPr>
        <p:spPr>
          <a:xfrm>
            <a:off x="395638" y="1704503"/>
            <a:ext cx="4206300" cy="2020500"/>
          </a:xfrm>
          <a:prstGeom prst="rect">
            <a:avLst/>
          </a:prstGeom>
          <a:solidFill>
            <a:srgbClr val="162035"/>
          </a:solidFill>
          <a:ln cap="flat" cmpd="sng" w="25400">
            <a:solidFill>
              <a:srgbClr val="EAB30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395635" y="1704508"/>
            <a:ext cx="4206300" cy="438900"/>
          </a:xfrm>
          <a:prstGeom prst="rect">
            <a:avLst/>
          </a:prstGeom>
          <a:solidFill>
            <a:srgbClr val="EAB308"/>
          </a:solidFill>
          <a:ln cap="flat" cmpd="sng" w="12700">
            <a:solidFill>
              <a:srgbClr val="EAB3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551083" y="1704508"/>
            <a:ext cx="38952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300"/>
              <a:buFont typeface="Calibri"/>
              <a:buNone/>
            </a:pPr>
            <a:r>
              <a:rPr b="1" i="0" lang="en" sz="1300" u="none" cap="none" strike="noStrik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CHECK 1 — Unassigned Traffic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551083" y="2253148"/>
            <a:ext cx="3895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b="1" i="0" lang="en" sz="11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Where to look:</a:t>
            </a:r>
            <a:endParaRPr b="0" i="0" sz="11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551083" y="2527468"/>
            <a:ext cx="3895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A2D8"/>
              </a:buClr>
              <a:buSzPts val="1100"/>
              <a:buFont typeface="Consolas"/>
              <a:buNone/>
            </a:pPr>
            <a:r>
              <a:rPr b="0" i="0" lang="en" sz="1100" u="none" cap="none" strike="noStrike">
                <a:solidFill>
                  <a:srgbClr val="0DA2D8"/>
                </a:solidFill>
                <a:latin typeface="Consolas"/>
                <a:ea typeface="Consolas"/>
                <a:cs typeface="Consolas"/>
                <a:sym typeface="Consolas"/>
              </a:rPr>
              <a:t>Reports &gt; Acquisition &gt; Traffic Acquisition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A2D8"/>
              </a:buClr>
              <a:buSzPts val="1100"/>
              <a:buFont typeface="Consolas"/>
              <a:buNone/>
            </a:pPr>
            <a:r>
              <a:rPr b="0" i="0" lang="en" sz="1100" u="none" cap="none" strike="noStrike">
                <a:solidFill>
                  <a:srgbClr val="0DA2D8"/>
                </a:solidFill>
                <a:latin typeface="Consolas"/>
                <a:ea typeface="Consolas"/>
                <a:cs typeface="Consolas"/>
                <a:sym typeface="Consolas"/>
              </a:rPr>
              <a:t>Channel = Unassigned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24"/>
          <p:cNvCxnSpPr/>
          <p:nvPr/>
        </p:nvCxnSpPr>
        <p:spPr>
          <a:xfrm>
            <a:off x="551083" y="3076108"/>
            <a:ext cx="3749100" cy="0"/>
          </a:xfrm>
          <a:prstGeom prst="straightConnector1">
            <a:avLst/>
          </a:prstGeom>
          <a:noFill/>
          <a:ln cap="flat" cmpd="sng" w="127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8" name="Google Shape;258;p24"/>
          <p:cNvSpPr/>
          <p:nvPr/>
        </p:nvSpPr>
        <p:spPr>
          <a:xfrm>
            <a:off x="615140" y="3231766"/>
            <a:ext cx="36210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AB308"/>
              </a:buClr>
              <a:buSzPts val="950"/>
              <a:buFont typeface="Calibri"/>
              <a:buNone/>
            </a:pPr>
            <a:r>
              <a:rPr b="1" i="0" lang="en" sz="950" u="none" cap="none" strike="noStrike">
                <a:solidFill>
                  <a:srgbClr val="EAB308"/>
                </a:solidFill>
                <a:latin typeface="Calibri"/>
                <a:ea typeface="Calibri"/>
                <a:cs typeface="Calibri"/>
                <a:sym typeface="Calibri"/>
              </a:rPr>
              <a:t>Rule of thumb: &gt; </a:t>
            </a:r>
            <a:r>
              <a:rPr b="1" lang="en" sz="950">
                <a:solidFill>
                  <a:srgbClr val="EAB308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1" i="0" lang="en" sz="950" u="none" cap="none" strike="noStrike">
                <a:solidFill>
                  <a:srgbClr val="EAB308"/>
                </a:solidFill>
                <a:latin typeface="Calibri"/>
                <a:ea typeface="Calibri"/>
                <a:cs typeface="Calibri"/>
                <a:sym typeface="Calibri"/>
              </a:rPr>
              <a:t>% unassigned = fix before any reporting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4784763" y="1704503"/>
            <a:ext cx="4059900" cy="2020500"/>
          </a:xfrm>
          <a:prstGeom prst="rect">
            <a:avLst/>
          </a:prstGeom>
          <a:solidFill>
            <a:srgbClr val="162035"/>
          </a:solidFill>
          <a:ln cap="flat" cmpd="sng" w="254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4784755" y="1704508"/>
            <a:ext cx="4059900" cy="438900"/>
          </a:xfrm>
          <a:prstGeom prst="rect">
            <a:avLst/>
          </a:prstGeom>
          <a:solidFill>
            <a:srgbClr val="F97316"/>
          </a:solidFill>
          <a:ln cap="flat" cmpd="sng" w="127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4"/>
          <p:cNvSpPr/>
          <p:nvPr/>
        </p:nvSpPr>
        <p:spPr>
          <a:xfrm>
            <a:off x="4912771" y="1704508"/>
            <a:ext cx="37491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CHECK 2 — Key Events &amp; Conversion Rate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4"/>
          <p:cNvSpPr/>
          <p:nvPr/>
        </p:nvSpPr>
        <p:spPr>
          <a:xfrm>
            <a:off x="4912771" y="2253148"/>
            <a:ext cx="37491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Font typeface="Calibri"/>
              <a:buNone/>
            </a:pPr>
            <a:r>
              <a:rPr b="1" i="0" lang="en" sz="11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Where to look:</a:t>
            </a:r>
            <a:endParaRPr b="0" i="0" sz="11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4"/>
          <p:cNvSpPr/>
          <p:nvPr/>
        </p:nvSpPr>
        <p:spPr>
          <a:xfrm>
            <a:off x="4912771" y="2527468"/>
            <a:ext cx="37491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A2D8"/>
              </a:buClr>
              <a:buSzPts val="1100"/>
              <a:buFont typeface="Consolas"/>
              <a:buNone/>
            </a:pPr>
            <a:r>
              <a:rPr b="0" i="0" lang="en" sz="1100" u="none" cap="none" strike="noStrike">
                <a:solidFill>
                  <a:srgbClr val="0DA2D8"/>
                </a:solidFill>
                <a:latin typeface="Consolas"/>
                <a:ea typeface="Consolas"/>
                <a:cs typeface="Consolas"/>
                <a:sym typeface="Consolas"/>
              </a:rPr>
              <a:t>Reports &gt; Engagement &gt; Key Events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A2D8"/>
              </a:buClr>
              <a:buSzPts val="1100"/>
              <a:buFont typeface="Consolas"/>
              <a:buNone/>
            </a:pPr>
            <a:r>
              <a:rPr b="0" i="0" lang="en" sz="1100" u="none" cap="none" strike="noStrike">
                <a:solidFill>
                  <a:srgbClr val="0DA2D8"/>
                </a:solidFill>
                <a:latin typeface="Consolas"/>
                <a:ea typeface="Consolas"/>
                <a:cs typeface="Consolas"/>
                <a:sym typeface="Consolas"/>
              </a:rPr>
              <a:t>Conversions &gt; All events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24"/>
          <p:cNvCxnSpPr/>
          <p:nvPr/>
        </p:nvCxnSpPr>
        <p:spPr>
          <a:xfrm>
            <a:off x="4912771" y="3076108"/>
            <a:ext cx="3749100" cy="0"/>
          </a:xfrm>
          <a:prstGeom prst="straightConnector1">
            <a:avLst/>
          </a:prstGeom>
          <a:noFill/>
          <a:ln cap="flat" cmpd="sng" w="127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5" name="Google Shape;265;p24"/>
          <p:cNvSpPr/>
          <p:nvPr/>
        </p:nvSpPr>
        <p:spPr>
          <a:xfrm>
            <a:off x="4967660" y="3231766"/>
            <a:ext cx="3639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950"/>
              <a:buFont typeface="Calibri"/>
              <a:buNone/>
            </a:pPr>
            <a:r>
              <a:rPr b="1" i="0" lang="en" sz="950" u="none" cap="none" strike="noStrike">
                <a:solidFill>
                  <a:srgbClr val="F97316"/>
                </a:solidFill>
                <a:latin typeface="Calibri"/>
                <a:ea typeface="Calibri"/>
                <a:cs typeface="Calibri"/>
                <a:sym typeface="Calibri"/>
              </a:rPr>
              <a:t>Rule of thumb: sanity-check CR on new landing pages before scaling spend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4"/>
          <p:cNvSpPr txBox="1"/>
          <p:nvPr>
            <p:ph idx="1" type="body"/>
          </p:nvPr>
        </p:nvSpPr>
        <p:spPr>
          <a:xfrm>
            <a:off x="1201200" y="4008800"/>
            <a:ext cx="7038900" cy="4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 sz="1600"/>
              <a:t>Takes 5 minutes. Saves you 5 months of wrong results.</a:t>
            </a:r>
            <a:endParaRPr i="1"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1: Technical Perspective - GA4</a:t>
            </a:r>
            <a:endParaRPr b="1"/>
          </a:p>
        </p:txBody>
      </p:sp>
      <p:sp>
        <p:nvSpPr>
          <p:cNvPr id="272" name="Google Shape;272;p25"/>
          <p:cNvSpPr txBox="1"/>
          <p:nvPr>
            <p:ph idx="1" type="body"/>
          </p:nvPr>
        </p:nvSpPr>
        <p:spPr>
          <a:xfrm>
            <a:off x="1297500" y="1141150"/>
            <a:ext cx="7038900" cy="3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https://www.analyticsmania.com/post/ai-traffic-in-google-analytics-4/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A.k.a adding new channel group called </a:t>
            </a:r>
            <a:r>
              <a:rPr b="1" lang="en" sz="1600"/>
              <a:t>Artificial</a:t>
            </a:r>
            <a:r>
              <a:rPr b="1" lang="en" sz="1600"/>
              <a:t> Intelligence</a:t>
            </a:r>
            <a:endParaRPr b="1" sz="1600"/>
          </a:p>
        </p:txBody>
      </p:sp>
      <p:pic>
        <p:nvPicPr>
          <p:cNvPr id="273" name="Google Shape;2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974" y="1934575"/>
            <a:ext cx="7833800" cy="24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Wonderful AI regex</a:t>
            </a:r>
            <a:endParaRPr b="1"/>
          </a:p>
        </p:txBody>
      </p:sp>
      <p:sp>
        <p:nvSpPr>
          <p:cNvPr id="279" name="Google Shape;279;p26"/>
          <p:cNvSpPr txBox="1"/>
          <p:nvPr>
            <p:ph idx="1" type="body"/>
          </p:nvPr>
        </p:nvSpPr>
        <p:spPr>
          <a:xfrm>
            <a:off x="1297500" y="1494200"/>
            <a:ext cx="7038900" cy="32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gpt\.com|chat\.openai\.com|gemini\.google\.com|deepseek\.com|perplexity(?:\.ai)?|claude\.ai|copilot\.microsoft\.com|character\.ai|(?:\w+\.)?meta\.ai|grok\.x\.com|grok\.com|x\.ai|bard\.google\.com|(?:\w+\.)?mistral\.ai|writesonic\.com|quillbot\.com|chat\.suno\.com|turing\.microsoft\.com|cosmos\.microsoft\.com|orca\.microsoft\.com|phi\.microsoft\.com|megatron\.microsoft\.com|jarvis\.microsoft\.com|maia\.microsoft\.com|aitastic\.app|bnngpt\.com|chat-gpt\.org|(?:\w+\.)?edgepilot|firefly\.adobe\.com|edgeservices|iask\.ai|(?:\w+\.)?neeva|nimble\.ai|open-assistant\.io|(?:\w+\.)?copy\.ai|openchat\.so|blackbox\.ai|ex\.ai|cohere\.ai|anthropic\.com|(?:\w+\.)?palm-ai\.google\.com|chatglm\.cn|gemini-api\.google\.com|palm\.google\.com|deeplearning\.google\.com|vertexai\.google\.com|ai\.google\.com|deepmind\.google\.com|ml\.googleapis\.com|tensor\.google\.com|t5\.google\.com|my-ai\.snapchat\.com|ai\.baidu\.com|xiaoice\.com|anthropic-api\.com|huggingchat\.com|deepmind\.com|alphacode\.google\.com|copilot\.azure\.com|felo\.ai|chat\.qwen\.ai|(?:\w+\.)?qwenlm\.ai|(?:\w+\.)?outlier\.ai|chat\.hotmart\.ai|customgpt\.ai|venice\.ai|bot\.ivy\.ai|chat\.chatbotapp\.ai|lmarena\.ai|wrtn\.ai|chat\.chaton\.ai|app\.chatboxapp\.ai|duck\.ai|sider\.ai|webpilot\.ai|ai21\.com|pi\.ai|zhipu\.ai|huggingface\.co|wordtune\.com|reka\.ai|synthesia\.io|jasper\.ai|uminal\.org|ai-coustics\.com|magical\.team|vicuna\.ai|floydhub\.com|forefront\.ai|komo\.ai|wav\.ai|d-id\.com|sap\.ai|useblackbox\.io|you\.com|chinchilla\.ai|openrouter\.ai|waldo\.ai|coze\.com|exa\.ai|spellbook\.rossintelligence\.com|yiyan\.baidu\.com|lighton\.ai|baichuan-ai\.com|hyperwriteai\.com|phind\.com|app\.loora\.ai|poe\.com|consensus\.app|andi\.ai|getmerlin\.in|khanmigo\.ai|ora\.sh|socratic\.org|genspark\.ai|searchgpt\.com|operator\.chatgpt\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 what are the actual KPIs?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2: Business Perspective</a:t>
            </a:r>
            <a:endParaRPr/>
          </a:p>
        </p:txBody>
      </p:sp>
      <p:sp>
        <p:nvSpPr>
          <p:cNvPr id="290" name="Google Shape;290;p28"/>
          <p:cNvSpPr/>
          <p:nvPr/>
        </p:nvSpPr>
        <p:spPr>
          <a:xfrm>
            <a:off x="210277" y="2049367"/>
            <a:ext cx="2606100" cy="2395800"/>
          </a:xfrm>
          <a:prstGeom prst="rect">
            <a:avLst/>
          </a:prstGeom>
          <a:solidFill>
            <a:srgbClr val="162035"/>
          </a:solidFill>
          <a:ln cap="flat" cmpd="sng" w="254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8"/>
          <p:cNvSpPr/>
          <p:nvPr/>
        </p:nvSpPr>
        <p:spPr>
          <a:xfrm>
            <a:off x="210277" y="2049367"/>
            <a:ext cx="2606100" cy="411600"/>
          </a:xfrm>
          <a:prstGeom prst="rect">
            <a:avLst/>
          </a:prstGeom>
          <a:solidFill>
            <a:srgbClr val="F97316"/>
          </a:solidFill>
          <a:ln cap="flat" cmpd="sng" w="127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8"/>
          <p:cNvSpPr/>
          <p:nvPr/>
        </p:nvSpPr>
        <p:spPr>
          <a:xfrm>
            <a:off x="210277" y="2049367"/>
            <a:ext cx="2606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000"/>
              <a:buFont typeface="Calibri"/>
              <a:buNone/>
            </a:pPr>
            <a:r>
              <a:rPr b="1" i="0" lang="en" sz="1000" u="none" cap="none" strike="noStrik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TIER 1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8"/>
          <p:cNvSpPr/>
          <p:nvPr/>
        </p:nvSpPr>
        <p:spPr>
          <a:xfrm>
            <a:off x="320006" y="2506567"/>
            <a:ext cx="23865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Primary OKRs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8"/>
          <p:cNvSpPr/>
          <p:nvPr/>
        </p:nvSpPr>
        <p:spPr>
          <a:xfrm>
            <a:off x="320006" y="2936335"/>
            <a:ext cx="23865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1100"/>
              <a:buFont typeface="Calibri"/>
              <a:buNone/>
            </a:pPr>
            <a:r>
              <a:rPr b="0" i="1" lang="en" sz="1100" u="none" cap="none" strike="noStrike">
                <a:solidFill>
                  <a:srgbClr val="F97316"/>
                </a:solidFill>
                <a:latin typeface="Calibri"/>
                <a:ea typeface="Calibri"/>
                <a:cs typeface="Calibri"/>
                <a:sym typeface="Calibri"/>
              </a:rPr>
              <a:t>"Are we growing?"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5" name="Google Shape;295;p28"/>
          <p:cNvCxnSpPr/>
          <p:nvPr/>
        </p:nvCxnSpPr>
        <p:spPr>
          <a:xfrm>
            <a:off x="320006" y="2981129"/>
            <a:ext cx="2386500" cy="0"/>
          </a:xfrm>
          <a:prstGeom prst="straightConnector1">
            <a:avLst/>
          </a:prstGeom>
          <a:noFill/>
          <a:ln cap="flat" cmpd="sng" w="127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" name="Google Shape;296;p28"/>
          <p:cNvSpPr/>
          <p:nvPr/>
        </p:nvSpPr>
        <p:spPr>
          <a:xfrm>
            <a:off x="320006" y="3133403"/>
            <a:ext cx="23865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100"/>
              <a:buFont typeface="Calibri"/>
              <a:buNone/>
            </a:pPr>
            <a:r>
              <a:rPr b="0" i="0" lang="en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Organic Users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100"/>
              <a:buFont typeface="Calibri"/>
              <a:buNone/>
            </a:pPr>
            <a:r>
              <a:rPr b="0" i="0" lang="en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Organic Conversions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8"/>
          <p:cNvSpPr/>
          <p:nvPr/>
        </p:nvSpPr>
        <p:spPr>
          <a:xfrm>
            <a:off x="2852894" y="3146647"/>
            <a:ext cx="128100" cy="255900"/>
          </a:xfrm>
          <a:prstGeom prst="rect">
            <a:avLst/>
          </a:prstGeom>
          <a:solidFill>
            <a:srgbClr val="94A3B8"/>
          </a:solidFill>
          <a:ln cap="flat" cmpd="sng" w="12700">
            <a:solidFill>
              <a:srgbClr val="94A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8"/>
          <p:cNvSpPr/>
          <p:nvPr/>
        </p:nvSpPr>
        <p:spPr>
          <a:xfrm>
            <a:off x="3017485" y="2049367"/>
            <a:ext cx="3108900" cy="2395800"/>
          </a:xfrm>
          <a:prstGeom prst="rect">
            <a:avLst/>
          </a:prstGeom>
          <a:solidFill>
            <a:srgbClr val="162035"/>
          </a:solidFill>
          <a:ln cap="flat" cmpd="sng" w="25400">
            <a:solidFill>
              <a:srgbClr val="0DA2D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8"/>
          <p:cNvSpPr/>
          <p:nvPr/>
        </p:nvSpPr>
        <p:spPr>
          <a:xfrm>
            <a:off x="3017485" y="2049367"/>
            <a:ext cx="3108900" cy="411600"/>
          </a:xfrm>
          <a:prstGeom prst="rect">
            <a:avLst/>
          </a:prstGeom>
          <a:solidFill>
            <a:srgbClr val="0DA2D8"/>
          </a:solidFill>
          <a:ln cap="flat" cmpd="sng" w="12700">
            <a:solidFill>
              <a:srgbClr val="0DA2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8"/>
          <p:cNvSpPr/>
          <p:nvPr/>
        </p:nvSpPr>
        <p:spPr>
          <a:xfrm>
            <a:off x="3017485" y="2049367"/>
            <a:ext cx="3108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000"/>
              <a:buFont typeface="Calibri"/>
              <a:buNone/>
            </a:pPr>
            <a:r>
              <a:rPr b="1" i="0" lang="en" sz="1000" u="none" cap="none" strike="noStrik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TIER 2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8"/>
          <p:cNvSpPr/>
          <p:nvPr/>
        </p:nvSpPr>
        <p:spPr>
          <a:xfrm>
            <a:off x="3127213" y="2506567"/>
            <a:ext cx="28896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Growth KRs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8"/>
          <p:cNvSpPr/>
          <p:nvPr/>
        </p:nvSpPr>
        <p:spPr>
          <a:xfrm>
            <a:off x="3127213" y="2936335"/>
            <a:ext cx="28896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A2D8"/>
              </a:buClr>
              <a:buSzPts val="1100"/>
              <a:buFont typeface="Calibri"/>
              <a:buNone/>
            </a:pPr>
            <a:r>
              <a:rPr b="0" i="1" lang="en" sz="1100" u="none" cap="none" strike="noStrike">
                <a:solidFill>
                  <a:srgbClr val="0DA2D8"/>
                </a:solidFill>
                <a:latin typeface="Calibri"/>
                <a:ea typeface="Calibri"/>
                <a:cs typeface="Calibri"/>
                <a:sym typeface="Calibri"/>
              </a:rPr>
              <a:t>"Why (or why not)?"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" name="Google Shape;303;p28"/>
          <p:cNvCxnSpPr/>
          <p:nvPr/>
        </p:nvCxnSpPr>
        <p:spPr>
          <a:xfrm>
            <a:off x="3127188" y="2981120"/>
            <a:ext cx="2889600" cy="0"/>
          </a:xfrm>
          <a:prstGeom prst="straightConnector1">
            <a:avLst/>
          </a:prstGeom>
          <a:noFill/>
          <a:ln cap="flat" cmpd="sng" w="127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" name="Google Shape;304;p28"/>
          <p:cNvSpPr/>
          <p:nvPr/>
        </p:nvSpPr>
        <p:spPr>
          <a:xfrm>
            <a:off x="3127213" y="3133403"/>
            <a:ext cx="28896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100"/>
              <a:buFont typeface="Calibri"/>
              <a:buNone/>
            </a:pPr>
            <a:r>
              <a:rPr b="0" i="0" lang="en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Rankings · CTR · Content coverage · Technical health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8"/>
          <p:cNvSpPr/>
          <p:nvPr/>
        </p:nvSpPr>
        <p:spPr>
          <a:xfrm>
            <a:off x="6163022" y="3146647"/>
            <a:ext cx="128100" cy="255900"/>
          </a:xfrm>
          <a:prstGeom prst="rect">
            <a:avLst/>
          </a:prstGeom>
          <a:solidFill>
            <a:srgbClr val="94A3B8"/>
          </a:solidFill>
          <a:ln cap="flat" cmpd="sng" w="12700">
            <a:solidFill>
              <a:srgbClr val="94A3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8"/>
          <p:cNvSpPr/>
          <p:nvPr/>
        </p:nvSpPr>
        <p:spPr>
          <a:xfrm>
            <a:off x="6327614" y="2049367"/>
            <a:ext cx="2606100" cy="2395800"/>
          </a:xfrm>
          <a:prstGeom prst="rect">
            <a:avLst/>
          </a:prstGeom>
          <a:solidFill>
            <a:srgbClr val="162035"/>
          </a:solidFill>
          <a:ln cap="flat" cmpd="sng" w="25400">
            <a:solidFill>
              <a:srgbClr val="22C55E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6327614" y="2049367"/>
            <a:ext cx="2606100" cy="411600"/>
          </a:xfrm>
          <a:prstGeom prst="rect">
            <a:avLst/>
          </a:prstGeom>
          <a:solidFill>
            <a:srgbClr val="22C55E"/>
          </a:solidFill>
          <a:ln cap="flat" cmpd="sng" w="12700">
            <a:solidFill>
              <a:srgbClr val="22C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8"/>
          <p:cNvSpPr/>
          <p:nvPr/>
        </p:nvSpPr>
        <p:spPr>
          <a:xfrm>
            <a:off x="6327614" y="2049367"/>
            <a:ext cx="2606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000"/>
              <a:buFont typeface="Calibri"/>
              <a:buNone/>
            </a:pPr>
            <a:r>
              <a:rPr b="1" i="0" lang="en" sz="1000" u="none" cap="none" strike="noStrik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TIER 3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8"/>
          <p:cNvSpPr/>
          <p:nvPr/>
        </p:nvSpPr>
        <p:spPr>
          <a:xfrm>
            <a:off x="6437342" y="2506567"/>
            <a:ext cx="23865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6437342" y="2936335"/>
            <a:ext cx="23865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2C55E"/>
              </a:buClr>
              <a:buSzPts val="1100"/>
              <a:buFont typeface="Calibri"/>
              <a:buNone/>
            </a:pPr>
            <a:r>
              <a:rPr b="0" i="1" lang="en" sz="1100" u="none" cap="none" strike="noStrike">
                <a:solidFill>
                  <a:srgbClr val="22C55E"/>
                </a:solidFill>
                <a:latin typeface="Calibri"/>
                <a:ea typeface="Calibri"/>
                <a:cs typeface="Calibri"/>
                <a:sym typeface="Calibri"/>
              </a:rPr>
              <a:t>"Early warnings?"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1" name="Google Shape;311;p28"/>
          <p:cNvCxnSpPr/>
          <p:nvPr/>
        </p:nvCxnSpPr>
        <p:spPr>
          <a:xfrm>
            <a:off x="6437342" y="2981120"/>
            <a:ext cx="2386500" cy="0"/>
          </a:xfrm>
          <a:prstGeom prst="straightConnector1">
            <a:avLst/>
          </a:prstGeom>
          <a:noFill/>
          <a:ln cap="flat" cmpd="sng" w="127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2" name="Google Shape;312;p28"/>
          <p:cNvSpPr/>
          <p:nvPr/>
        </p:nvSpPr>
        <p:spPr>
          <a:xfrm>
            <a:off x="6437342" y="3133403"/>
            <a:ext cx="23865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100"/>
              <a:buFont typeface="Calibri"/>
              <a:buNone/>
            </a:pPr>
            <a:r>
              <a:rPr b="0" i="0" lang="en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AI citation rates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100"/>
              <a:buFont typeface="Calibri"/>
              <a:buNone/>
            </a:pPr>
            <a:r>
              <a:rPr b="0" i="0" lang="en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GSC anomalies · Crawl signals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2: Business Perspective - </a:t>
            </a:r>
            <a:r>
              <a:rPr b="1" lang="en"/>
              <a:t>Primary OKRs</a:t>
            </a:r>
            <a:endParaRPr b="1"/>
          </a:p>
        </p:txBody>
      </p:sp>
      <p:sp>
        <p:nvSpPr>
          <p:cNvPr id="318" name="Google Shape;318;p29"/>
          <p:cNvSpPr txBox="1"/>
          <p:nvPr>
            <p:ph idx="1" type="body"/>
          </p:nvPr>
        </p:nvSpPr>
        <p:spPr>
          <a:xfrm>
            <a:off x="1297500" y="1141150"/>
            <a:ext cx="7112700" cy="3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i="1" lang="en" sz="1600"/>
              <a:t>"Are we growing?"</a:t>
            </a:r>
            <a:endParaRPr b="1" i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Organic Users (GA4/BQ)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Organic Conversions - </a:t>
            </a:r>
            <a:r>
              <a:rPr lang="en" sz="1600"/>
              <a:t>slightly</a:t>
            </a:r>
            <a:r>
              <a:rPr lang="en" sz="1600"/>
              <a:t> less valuable than OU in my opinion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E0666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E06666"/>
                </a:solidFill>
              </a:rPr>
              <a:t>CR must not drop as</a:t>
            </a:r>
            <a:endParaRPr b="1" sz="1600">
              <a:solidFill>
                <a:srgbClr val="E0666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E06666"/>
                </a:solidFill>
              </a:rPr>
              <a:t>the traffic grows!</a:t>
            </a:r>
            <a:endParaRPr b="1" sz="1600">
              <a:solidFill>
                <a:srgbClr val="E0666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/>
          </a:p>
        </p:txBody>
      </p:sp>
      <p:pic>
        <p:nvPicPr>
          <p:cNvPr id="319" name="Google Shape;31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500" y="2571750"/>
            <a:ext cx="5095350" cy="246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2: Business Perspective - </a:t>
            </a:r>
            <a:r>
              <a:rPr b="1" lang="en"/>
              <a:t>Growth Key Results</a:t>
            </a:r>
            <a:endParaRPr b="1"/>
          </a:p>
        </p:txBody>
      </p:sp>
      <p:sp>
        <p:nvSpPr>
          <p:cNvPr id="325" name="Google Shape;325;p30"/>
          <p:cNvSpPr txBox="1"/>
          <p:nvPr>
            <p:ph idx="1" type="body"/>
          </p:nvPr>
        </p:nvSpPr>
        <p:spPr>
          <a:xfrm>
            <a:off x="1425875" y="1339650"/>
            <a:ext cx="3092400" cy="3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i="1" lang="en" sz="1600"/>
              <a:t>"Why (or why not) </a:t>
            </a:r>
            <a:r>
              <a:rPr i="1" lang="en" sz="1600"/>
              <a:t>are we growing</a:t>
            </a:r>
            <a:r>
              <a:rPr b="1" i="1" lang="en" sz="1600"/>
              <a:t>?"</a:t>
            </a:r>
            <a:endParaRPr b="1" i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b="1" i="1" lang="en" sz="1600"/>
              <a:t>Typically</a:t>
            </a:r>
            <a:r>
              <a:rPr b="1" i="1" lang="en" sz="1600"/>
              <a:t> checked quarterly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Keyword analysis </a:t>
            </a:r>
            <a:r>
              <a:rPr lang="en" sz="1600"/>
              <a:t>as a pillar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Affiliate posts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Thinking as an ecosystem</a:t>
            </a:r>
            <a:endParaRPr sz="1600"/>
          </a:p>
        </p:txBody>
      </p:sp>
      <p:cxnSp>
        <p:nvCxnSpPr>
          <p:cNvPr id="326" name="Google Shape;326;p30"/>
          <p:cNvCxnSpPr/>
          <p:nvPr/>
        </p:nvCxnSpPr>
        <p:spPr>
          <a:xfrm>
            <a:off x="4663440" y="1207008"/>
            <a:ext cx="0" cy="3474600"/>
          </a:xfrm>
          <a:prstGeom prst="straightConnector1">
            <a:avLst/>
          </a:prstGeom>
          <a:noFill/>
          <a:ln cap="flat" cmpd="sng" w="127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7" name="Google Shape;327;p30"/>
          <p:cNvSpPr/>
          <p:nvPr/>
        </p:nvSpPr>
        <p:spPr>
          <a:xfrm>
            <a:off x="4773168" y="1207008"/>
            <a:ext cx="40233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F97316"/>
                </a:solidFill>
                <a:latin typeface="Calibri"/>
                <a:ea typeface="Calibri"/>
                <a:cs typeface="Calibri"/>
                <a:sym typeface="Calibri"/>
              </a:rPr>
              <a:t>Content KRs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0"/>
          <p:cNvSpPr/>
          <p:nvPr/>
        </p:nvSpPr>
        <p:spPr>
          <a:xfrm>
            <a:off x="4773168" y="1627632"/>
            <a:ext cx="4023300" cy="493800"/>
          </a:xfrm>
          <a:prstGeom prst="rect">
            <a:avLst/>
          </a:prstGeom>
          <a:solidFill>
            <a:srgbClr val="162035"/>
          </a:solidFill>
          <a:ln cap="flat" cmpd="sng" w="127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0"/>
          <p:cNvSpPr/>
          <p:nvPr/>
        </p:nvSpPr>
        <p:spPr>
          <a:xfrm>
            <a:off x="4773168" y="1627632"/>
            <a:ext cx="63900" cy="493800"/>
          </a:xfrm>
          <a:prstGeom prst="rect">
            <a:avLst/>
          </a:prstGeom>
          <a:solidFill>
            <a:srgbClr val="F97316"/>
          </a:solidFill>
          <a:ln cap="flat" cmpd="sng" w="127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0"/>
          <p:cNvSpPr/>
          <p:nvPr/>
        </p:nvSpPr>
        <p:spPr>
          <a:xfrm>
            <a:off x="4956048" y="1664208"/>
            <a:ext cx="2651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KW coverage %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0"/>
          <p:cNvSpPr/>
          <p:nvPr/>
        </p:nvSpPr>
        <p:spPr>
          <a:xfrm>
            <a:off x="4956048" y="1901952"/>
            <a:ext cx="37491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50"/>
              <a:buFont typeface="Calibri"/>
              <a:buNone/>
            </a:pPr>
            <a:r>
              <a:rPr b="0" i="0" lang="en" sz="95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% of target KW pool with ranking URL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0"/>
          <p:cNvSpPr/>
          <p:nvPr/>
        </p:nvSpPr>
        <p:spPr>
          <a:xfrm>
            <a:off x="4773168" y="2194560"/>
            <a:ext cx="4023300" cy="493800"/>
          </a:xfrm>
          <a:prstGeom prst="rect">
            <a:avLst/>
          </a:prstGeom>
          <a:solidFill>
            <a:srgbClr val="162035"/>
          </a:solidFill>
          <a:ln cap="flat" cmpd="sng" w="127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0"/>
          <p:cNvSpPr/>
          <p:nvPr/>
        </p:nvSpPr>
        <p:spPr>
          <a:xfrm>
            <a:off x="4773168" y="2194560"/>
            <a:ext cx="63900" cy="493800"/>
          </a:xfrm>
          <a:prstGeom prst="rect">
            <a:avLst/>
          </a:prstGeom>
          <a:solidFill>
            <a:srgbClr val="0DA2D8"/>
          </a:solidFill>
          <a:ln cap="flat" cmpd="sng" w="12700">
            <a:solidFill>
              <a:srgbClr val="0DA2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0"/>
          <p:cNvSpPr/>
          <p:nvPr/>
        </p:nvSpPr>
        <p:spPr>
          <a:xfrm>
            <a:off x="4956048" y="2231136"/>
            <a:ext cx="2651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Topic cluster completion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0"/>
          <p:cNvSpPr/>
          <p:nvPr/>
        </p:nvSpPr>
        <p:spPr>
          <a:xfrm>
            <a:off x="4956048" y="2468880"/>
            <a:ext cx="37491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50"/>
              <a:buFont typeface="Calibri"/>
              <a:buNone/>
            </a:pPr>
            <a:r>
              <a:rPr b="0" i="0" lang="en" sz="95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Pillar + supporting pages per cluster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0"/>
          <p:cNvSpPr/>
          <p:nvPr/>
        </p:nvSpPr>
        <p:spPr>
          <a:xfrm>
            <a:off x="4773168" y="2761488"/>
            <a:ext cx="4023300" cy="493800"/>
          </a:xfrm>
          <a:prstGeom prst="rect">
            <a:avLst/>
          </a:prstGeom>
          <a:solidFill>
            <a:srgbClr val="162035"/>
          </a:solidFill>
          <a:ln cap="flat" cmpd="sng" w="127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0"/>
          <p:cNvSpPr/>
          <p:nvPr/>
        </p:nvSpPr>
        <p:spPr>
          <a:xfrm>
            <a:off x="4773168" y="2761488"/>
            <a:ext cx="63900" cy="493800"/>
          </a:xfrm>
          <a:prstGeom prst="rect">
            <a:avLst/>
          </a:prstGeom>
          <a:solidFill>
            <a:srgbClr val="22C55E"/>
          </a:solidFill>
          <a:ln cap="flat" cmpd="sng" w="12700">
            <a:solidFill>
              <a:srgbClr val="22C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0"/>
          <p:cNvSpPr/>
          <p:nvPr/>
        </p:nvSpPr>
        <p:spPr>
          <a:xfrm>
            <a:off x="4956048" y="2798064"/>
            <a:ext cx="2651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New / optimised URLs / Q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0"/>
          <p:cNvSpPr/>
          <p:nvPr/>
        </p:nvSpPr>
        <p:spPr>
          <a:xfrm>
            <a:off x="4956048" y="3035808"/>
            <a:ext cx="37491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50"/>
              <a:buFont typeface="Calibri"/>
              <a:buNone/>
            </a:pPr>
            <a:r>
              <a:rPr b="0" i="0" lang="en" sz="95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Min. 20/Q — output accountability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4773168" y="3328416"/>
            <a:ext cx="4023300" cy="493800"/>
          </a:xfrm>
          <a:prstGeom prst="rect">
            <a:avLst/>
          </a:prstGeom>
          <a:solidFill>
            <a:srgbClr val="162035"/>
          </a:solidFill>
          <a:ln cap="flat" cmpd="sng" w="127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0"/>
          <p:cNvSpPr/>
          <p:nvPr/>
        </p:nvSpPr>
        <p:spPr>
          <a:xfrm>
            <a:off x="4773168" y="3328416"/>
            <a:ext cx="63900" cy="493800"/>
          </a:xfrm>
          <a:prstGeom prst="rect">
            <a:avLst/>
          </a:prstGeom>
          <a:solidFill>
            <a:srgbClr val="EAB308"/>
          </a:solidFill>
          <a:ln cap="flat" cmpd="sng" w="12700">
            <a:solidFill>
              <a:srgbClr val="EAB3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0"/>
          <p:cNvSpPr/>
          <p:nvPr/>
        </p:nvSpPr>
        <p:spPr>
          <a:xfrm>
            <a:off x="4956048" y="3364992"/>
            <a:ext cx="2651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E-E-A-T on new content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0"/>
          <p:cNvSpPr/>
          <p:nvPr/>
        </p:nvSpPr>
        <p:spPr>
          <a:xfrm>
            <a:off x="4956048" y="3602736"/>
            <a:ext cx="37491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50"/>
              <a:buFont typeface="Calibri"/>
              <a:buNone/>
            </a:pPr>
            <a:r>
              <a:rPr b="0" i="0" lang="en" sz="95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Author, citation, expert review.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0"/>
          <p:cNvSpPr/>
          <p:nvPr/>
        </p:nvSpPr>
        <p:spPr>
          <a:xfrm>
            <a:off x="4773168" y="3895344"/>
            <a:ext cx="4023300" cy="493800"/>
          </a:xfrm>
          <a:prstGeom prst="rect">
            <a:avLst/>
          </a:prstGeom>
          <a:solidFill>
            <a:srgbClr val="162035"/>
          </a:solidFill>
          <a:ln cap="flat" cmpd="sng" w="127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0"/>
          <p:cNvSpPr/>
          <p:nvPr/>
        </p:nvSpPr>
        <p:spPr>
          <a:xfrm>
            <a:off x="4773168" y="3895344"/>
            <a:ext cx="63900" cy="493800"/>
          </a:xfrm>
          <a:prstGeom prst="rect">
            <a:avLst/>
          </a:prstGeom>
          <a:solidFill>
            <a:srgbClr val="F97316"/>
          </a:solidFill>
          <a:ln cap="flat" cmpd="sng" w="127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0"/>
          <p:cNvSpPr/>
          <p:nvPr/>
        </p:nvSpPr>
        <p:spPr>
          <a:xfrm>
            <a:off x="4956048" y="3931920"/>
            <a:ext cx="2651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Knowledge base depth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0"/>
          <p:cNvSpPr/>
          <p:nvPr/>
        </p:nvSpPr>
        <p:spPr>
          <a:xfrm>
            <a:off x="4956048" y="4169664"/>
            <a:ext cx="37491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50"/>
              <a:buFont typeface="Calibri"/>
              <a:buNone/>
            </a:pPr>
            <a:r>
              <a:rPr b="0" i="0" lang="en" sz="95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30 terms ranking</a:t>
            </a:r>
            <a:endParaRPr sz="950">
              <a:solidFill>
                <a:srgbClr val="94A3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0"/>
          <p:cNvSpPr/>
          <p:nvPr/>
        </p:nvSpPr>
        <p:spPr>
          <a:xfrm>
            <a:off x="347472" y="4846320"/>
            <a:ext cx="84492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50"/>
              <a:buFont typeface="Calibri"/>
              <a:buNone/>
            </a:pPr>
            <a:r>
              <a:rPr b="0" i="1" lang="en" sz="95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Technical: Core Web Vitals (100% green) · Index Coverage (&gt;= 95%).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2: Business Perspective - Growth Key Results</a:t>
            </a:r>
            <a:endParaRPr b="1"/>
          </a:p>
        </p:txBody>
      </p:sp>
      <p:sp>
        <p:nvSpPr>
          <p:cNvPr id="354" name="Google Shape;354;p31"/>
          <p:cNvSpPr txBox="1"/>
          <p:nvPr>
            <p:ph idx="1" type="body"/>
          </p:nvPr>
        </p:nvSpPr>
        <p:spPr>
          <a:xfrm>
            <a:off x="4983375" y="1275550"/>
            <a:ext cx="3840600" cy="3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i="1" lang="en" sz="1600"/>
              <a:t>"Why (or why not)?"</a:t>
            </a:r>
            <a:endParaRPr b="1" i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b="1" i="1" lang="en" sz="1600"/>
              <a:t>Typically checked quarterly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Keyword analysis </a:t>
            </a:r>
            <a:r>
              <a:rPr lang="en" sz="1600"/>
              <a:t>again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Bing Webmaster tools, GSC data, Ahrefs, Marketing Miner, Semrush...</a:t>
            </a:r>
            <a:endParaRPr sz="1600"/>
          </a:p>
        </p:txBody>
      </p:sp>
      <p:sp>
        <p:nvSpPr>
          <p:cNvPr id="355" name="Google Shape;355;p31"/>
          <p:cNvSpPr/>
          <p:nvPr/>
        </p:nvSpPr>
        <p:spPr>
          <a:xfrm>
            <a:off x="756700" y="1447051"/>
            <a:ext cx="37023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A2D8"/>
              </a:buClr>
              <a:buSzPts val="1246"/>
              <a:buFont typeface="Calibri"/>
              <a:buNone/>
            </a:pPr>
            <a:r>
              <a:rPr b="1" i="0" lang="en" sz="1245" u="none" cap="none" strike="noStrike">
                <a:solidFill>
                  <a:srgbClr val="0DA2D8"/>
                </a:solidFill>
                <a:latin typeface="Calibri"/>
                <a:ea typeface="Calibri"/>
                <a:cs typeface="Calibri"/>
                <a:sym typeface="Calibri"/>
              </a:rPr>
              <a:t>Ranking KRs</a:t>
            </a:r>
            <a:endParaRPr b="0" i="0" sz="124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1"/>
          <p:cNvSpPr/>
          <p:nvPr/>
        </p:nvSpPr>
        <p:spPr>
          <a:xfrm>
            <a:off x="756700" y="1821361"/>
            <a:ext cx="3702300" cy="585900"/>
          </a:xfrm>
          <a:prstGeom prst="rect">
            <a:avLst/>
          </a:prstGeom>
          <a:solidFill>
            <a:srgbClr val="162035"/>
          </a:solidFill>
          <a:ln cap="flat" cmpd="sng" w="113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  <a:effectLst>
            <a:outerShdw blurRad="90413" rotWithShape="0" algn="bl" dir="8100000" dist="33905">
              <a:srgbClr val="000000">
                <a:alpha val="25099"/>
              </a:srgbClr>
            </a:outerShdw>
          </a:effectLst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1"/>
          <p:cNvSpPr/>
          <p:nvPr/>
        </p:nvSpPr>
        <p:spPr>
          <a:xfrm>
            <a:off x="935718" y="1886459"/>
            <a:ext cx="2115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8"/>
              <a:buFont typeface="Calibri"/>
              <a:buNone/>
            </a:pPr>
            <a:r>
              <a:rPr b="1" i="0" lang="en" sz="10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Total KW in Top 10</a:t>
            </a:r>
            <a:endParaRPr b="0" i="0" sz="106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1"/>
          <p:cNvSpPr/>
          <p:nvPr/>
        </p:nvSpPr>
        <p:spPr>
          <a:xfrm>
            <a:off x="3824416" y="1927144"/>
            <a:ext cx="569700" cy="357900"/>
          </a:xfrm>
          <a:prstGeom prst="rect">
            <a:avLst/>
          </a:prstGeom>
          <a:solidFill>
            <a:srgbClr val="1E3150"/>
          </a:solidFill>
          <a:ln cap="flat" cmpd="sng" w="11300">
            <a:solidFill>
              <a:srgbClr val="0DA2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1"/>
          <p:cNvSpPr/>
          <p:nvPr/>
        </p:nvSpPr>
        <p:spPr>
          <a:xfrm>
            <a:off x="3132756" y="1927144"/>
            <a:ext cx="5697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A2D8"/>
              </a:buClr>
              <a:buSzPts val="623"/>
              <a:buFont typeface="Calibri"/>
              <a:buNone/>
            </a:pPr>
            <a:r>
              <a:rPr b="0" i="0" lang="en" sz="622" u="none" cap="none" strike="noStrike">
                <a:solidFill>
                  <a:srgbClr val="0DA2D8"/>
                </a:solidFill>
                <a:latin typeface="Calibri"/>
                <a:ea typeface="Calibri"/>
                <a:cs typeface="Calibri"/>
                <a:sym typeface="Calibri"/>
              </a:rPr>
              <a:t>Y1</a:t>
            </a:r>
            <a:endParaRPr b="0" i="0" sz="62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1"/>
          <p:cNvSpPr/>
          <p:nvPr/>
        </p:nvSpPr>
        <p:spPr>
          <a:xfrm>
            <a:off x="3132756" y="2065477"/>
            <a:ext cx="5697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34"/>
              <a:buFont typeface="Calibri"/>
              <a:buNone/>
            </a:pPr>
            <a:r>
              <a:rPr b="1" i="0" lang="en" sz="934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+30-50%</a:t>
            </a:r>
            <a:endParaRPr b="0" i="0" sz="93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1"/>
          <p:cNvSpPr/>
          <p:nvPr/>
        </p:nvSpPr>
        <p:spPr>
          <a:xfrm>
            <a:off x="756700" y="2488610"/>
            <a:ext cx="3702300" cy="585900"/>
          </a:xfrm>
          <a:prstGeom prst="rect">
            <a:avLst/>
          </a:prstGeom>
          <a:solidFill>
            <a:srgbClr val="162035"/>
          </a:solidFill>
          <a:ln cap="flat" cmpd="sng" w="113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  <a:effectLst>
            <a:outerShdw blurRad="90413" rotWithShape="0" algn="bl" dir="8100000" dist="33905">
              <a:srgbClr val="000000">
                <a:alpha val="25099"/>
              </a:srgbClr>
            </a:outerShdw>
          </a:effectLst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1"/>
          <p:cNvSpPr/>
          <p:nvPr/>
        </p:nvSpPr>
        <p:spPr>
          <a:xfrm>
            <a:off x="3824416" y="1927144"/>
            <a:ext cx="5697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A2D8"/>
              </a:buClr>
              <a:buSzPts val="623"/>
              <a:buFont typeface="Calibri"/>
              <a:buNone/>
            </a:pPr>
            <a:r>
              <a:rPr b="0" i="0" lang="en" sz="622" u="none" cap="none" strike="noStrike">
                <a:solidFill>
                  <a:srgbClr val="0DA2D8"/>
                </a:solidFill>
                <a:latin typeface="Calibri"/>
                <a:ea typeface="Calibri"/>
                <a:cs typeface="Calibri"/>
                <a:sym typeface="Calibri"/>
              </a:rPr>
              <a:t>Y2</a:t>
            </a:r>
            <a:endParaRPr b="0" i="0" sz="62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1"/>
          <p:cNvSpPr/>
          <p:nvPr/>
        </p:nvSpPr>
        <p:spPr>
          <a:xfrm>
            <a:off x="3824416" y="2065477"/>
            <a:ext cx="5697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34"/>
              <a:buFont typeface="Calibri"/>
              <a:buNone/>
            </a:pPr>
            <a:r>
              <a:rPr b="1" i="0" lang="en" sz="934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+70-120%</a:t>
            </a:r>
            <a:endParaRPr b="0" i="0" sz="93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1"/>
          <p:cNvSpPr/>
          <p:nvPr/>
        </p:nvSpPr>
        <p:spPr>
          <a:xfrm>
            <a:off x="935718" y="2553707"/>
            <a:ext cx="2115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8"/>
              <a:buFont typeface="Calibri"/>
              <a:buNone/>
            </a:pPr>
            <a:r>
              <a:rPr b="1" i="0" lang="en" sz="10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Priority KW in Top 10</a:t>
            </a:r>
            <a:endParaRPr b="0" i="0" sz="106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1"/>
          <p:cNvSpPr/>
          <p:nvPr/>
        </p:nvSpPr>
        <p:spPr>
          <a:xfrm>
            <a:off x="3132756" y="2594393"/>
            <a:ext cx="569700" cy="357900"/>
          </a:xfrm>
          <a:prstGeom prst="rect">
            <a:avLst/>
          </a:prstGeom>
          <a:solidFill>
            <a:srgbClr val="1E3150"/>
          </a:solidFill>
          <a:ln cap="flat" cmpd="sng" w="113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1"/>
          <p:cNvSpPr/>
          <p:nvPr/>
        </p:nvSpPr>
        <p:spPr>
          <a:xfrm>
            <a:off x="3132756" y="2594393"/>
            <a:ext cx="5697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623"/>
              <a:buFont typeface="Calibri"/>
              <a:buNone/>
            </a:pPr>
            <a:r>
              <a:rPr b="0" i="0" lang="en" sz="622" u="none" cap="none" strike="noStrike">
                <a:solidFill>
                  <a:srgbClr val="F97316"/>
                </a:solidFill>
                <a:latin typeface="Calibri"/>
                <a:ea typeface="Calibri"/>
                <a:cs typeface="Calibri"/>
                <a:sym typeface="Calibri"/>
              </a:rPr>
              <a:t>Y1</a:t>
            </a:r>
            <a:endParaRPr b="0" i="0" sz="62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3824416" y="2594393"/>
            <a:ext cx="569700" cy="357900"/>
          </a:xfrm>
          <a:prstGeom prst="rect">
            <a:avLst/>
          </a:prstGeom>
          <a:solidFill>
            <a:srgbClr val="1E3150"/>
          </a:solidFill>
          <a:ln cap="flat" cmpd="sng" w="113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1"/>
          <p:cNvSpPr/>
          <p:nvPr/>
        </p:nvSpPr>
        <p:spPr>
          <a:xfrm>
            <a:off x="3132756" y="2732725"/>
            <a:ext cx="5697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34"/>
              <a:buFont typeface="Calibri"/>
              <a:buNone/>
            </a:pPr>
            <a:r>
              <a:rPr b="1" i="0" lang="en" sz="934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&gt;= 60%</a:t>
            </a:r>
            <a:endParaRPr b="0" i="0" sz="93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1"/>
          <p:cNvSpPr/>
          <p:nvPr/>
        </p:nvSpPr>
        <p:spPr>
          <a:xfrm>
            <a:off x="3132756" y="1927144"/>
            <a:ext cx="569700" cy="357900"/>
          </a:xfrm>
          <a:prstGeom prst="rect">
            <a:avLst/>
          </a:prstGeom>
          <a:solidFill>
            <a:srgbClr val="1E3150"/>
          </a:solidFill>
          <a:ln cap="flat" cmpd="sng" w="11300">
            <a:solidFill>
              <a:srgbClr val="0DA2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1"/>
          <p:cNvSpPr/>
          <p:nvPr/>
        </p:nvSpPr>
        <p:spPr>
          <a:xfrm>
            <a:off x="3824416" y="2594393"/>
            <a:ext cx="5697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623"/>
              <a:buFont typeface="Calibri"/>
              <a:buNone/>
            </a:pPr>
            <a:r>
              <a:rPr b="0" i="0" lang="en" sz="622" u="none" cap="none" strike="noStrike">
                <a:solidFill>
                  <a:srgbClr val="F97316"/>
                </a:solidFill>
                <a:latin typeface="Calibri"/>
                <a:ea typeface="Calibri"/>
                <a:cs typeface="Calibri"/>
                <a:sym typeface="Calibri"/>
              </a:rPr>
              <a:t>Y2</a:t>
            </a:r>
            <a:endParaRPr b="0" i="0" sz="62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1"/>
          <p:cNvSpPr/>
          <p:nvPr/>
        </p:nvSpPr>
        <p:spPr>
          <a:xfrm>
            <a:off x="3824416" y="2732725"/>
            <a:ext cx="5697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34"/>
              <a:buFont typeface="Calibri"/>
              <a:buNone/>
            </a:pPr>
            <a:r>
              <a:rPr b="1" i="0" lang="en" sz="934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&gt;= 90%</a:t>
            </a:r>
            <a:endParaRPr b="0" i="0" sz="93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1"/>
          <p:cNvSpPr/>
          <p:nvPr/>
        </p:nvSpPr>
        <p:spPr>
          <a:xfrm>
            <a:off x="756700" y="3155859"/>
            <a:ext cx="3702300" cy="585900"/>
          </a:xfrm>
          <a:prstGeom prst="rect">
            <a:avLst/>
          </a:prstGeom>
          <a:solidFill>
            <a:srgbClr val="162035"/>
          </a:solidFill>
          <a:ln cap="flat" cmpd="sng" w="113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  <a:effectLst>
            <a:outerShdw blurRad="90413" rotWithShape="0" algn="bl" dir="8100000" dist="33905">
              <a:srgbClr val="000000">
                <a:alpha val="25099"/>
              </a:srgbClr>
            </a:outerShdw>
          </a:effectLst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1"/>
          <p:cNvSpPr/>
          <p:nvPr/>
        </p:nvSpPr>
        <p:spPr>
          <a:xfrm>
            <a:off x="935718" y="3220956"/>
            <a:ext cx="2115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8"/>
              <a:buFont typeface="Calibri"/>
              <a:buNone/>
            </a:pPr>
            <a:r>
              <a:rPr b="1" i="0" lang="en" sz="10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Featured Snippets</a:t>
            </a:r>
            <a:endParaRPr b="0" i="0" sz="106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1"/>
          <p:cNvSpPr/>
          <p:nvPr/>
        </p:nvSpPr>
        <p:spPr>
          <a:xfrm>
            <a:off x="3132756" y="3261642"/>
            <a:ext cx="569700" cy="357900"/>
          </a:xfrm>
          <a:prstGeom prst="rect">
            <a:avLst/>
          </a:prstGeom>
          <a:solidFill>
            <a:srgbClr val="1E3150"/>
          </a:solidFill>
          <a:ln cap="flat" cmpd="sng" w="11300">
            <a:solidFill>
              <a:srgbClr val="22C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1"/>
          <p:cNvSpPr/>
          <p:nvPr/>
        </p:nvSpPr>
        <p:spPr>
          <a:xfrm>
            <a:off x="3132756" y="3261642"/>
            <a:ext cx="5697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2C55E"/>
              </a:buClr>
              <a:buSzPts val="623"/>
              <a:buFont typeface="Calibri"/>
              <a:buNone/>
            </a:pPr>
            <a:r>
              <a:rPr b="0" i="0" lang="en" sz="622" u="none" cap="none" strike="noStrike">
                <a:solidFill>
                  <a:srgbClr val="22C55E"/>
                </a:solidFill>
                <a:latin typeface="Calibri"/>
                <a:ea typeface="Calibri"/>
                <a:cs typeface="Calibri"/>
                <a:sym typeface="Calibri"/>
              </a:rPr>
              <a:t>Y1</a:t>
            </a:r>
            <a:endParaRPr b="0" i="0" sz="62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1"/>
          <p:cNvSpPr/>
          <p:nvPr/>
        </p:nvSpPr>
        <p:spPr>
          <a:xfrm>
            <a:off x="3132756" y="3399974"/>
            <a:ext cx="5697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34"/>
              <a:buFont typeface="Calibri"/>
              <a:buNone/>
            </a:pPr>
            <a:r>
              <a:rPr b="1" i="0" lang="en" sz="934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10+</a:t>
            </a:r>
            <a:endParaRPr b="0" i="0" sz="93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1"/>
          <p:cNvSpPr/>
          <p:nvPr/>
        </p:nvSpPr>
        <p:spPr>
          <a:xfrm>
            <a:off x="3824416" y="3261642"/>
            <a:ext cx="569700" cy="357900"/>
          </a:xfrm>
          <a:prstGeom prst="rect">
            <a:avLst/>
          </a:prstGeom>
          <a:solidFill>
            <a:srgbClr val="1E3150"/>
          </a:solidFill>
          <a:ln cap="flat" cmpd="sng" w="11300">
            <a:solidFill>
              <a:srgbClr val="22C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1"/>
          <p:cNvSpPr/>
          <p:nvPr/>
        </p:nvSpPr>
        <p:spPr>
          <a:xfrm>
            <a:off x="3824416" y="3261642"/>
            <a:ext cx="5697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2C55E"/>
              </a:buClr>
              <a:buSzPts val="623"/>
              <a:buFont typeface="Calibri"/>
              <a:buNone/>
            </a:pPr>
            <a:r>
              <a:rPr b="0" i="0" lang="en" sz="622" u="none" cap="none" strike="noStrike">
                <a:solidFill>
                  <a:srgbClr val="22C55E"/>
                </a:solidFill>
                <a:latin typeface="Calibri"/>
                <a:ea typeface="Calibri"/>
                <a:cs typeface="Calibri"/>
                <a:sym typeface="Calibri"/>
              </a:rPr>
              <a:t>Y2</a:t>
            </a:r>
            <a:endParaRPr b="0" i="0" sz="62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1"/>
          <p:cNvSpPr/>
          <p:nvPr/>
        </p:nvSpPr>
        <p:spPr>
          <a:xfrm>
            <a:off x="3824416" y="3399974"/>
            <a:ext cx="5697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34"/>
              <a:buFont typeface="Calibri"/>
              <a:buNone/>
            </a:pPr>
            <a:r>
              <a:rPr b="1" i="0" lang="en" sz="934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50+</a:t>
            </a:r>
            <a:endParaRPr b="0" i="0" sz="93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1"/>
          <p:cNvSpPr/>
          <p:nvPr/>
        </p:nvSpPr>
        <p:spPr>
          <a:xfrm>
            <a:off x="756700" y="3855656"/>
            <a:ext cx="3702300" cy="585900"/>
          </a:xfrm>
          <a:prstGeom prst="rect">
            <a:avLst/>
          </a:prstGeom>
          <a:solidFill>
            <a:srgbClr val="162035"/>
          </a:solidFill>
          <a:ln cap="flat" cmpd="sng" w="11300">
            <a:solidFill>
              <a:srgbClr val="EAB3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1"/>
          <p:cNvSpPr/>
          <p:nvPr/>
        </p:nvSpPr>
        <p:spPr>
          <a:xfrm>
            <a:off x="895032" y="3888205"/>
            <a:ext cx="34176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AB308"/>
              </a:buClr>
              <a:buSzPts val="1023"/>
              <a:buFont typeface="Calibri"/>
              <a:buNone/>
            </a:pPr>
            <a:r>
              <a:rPr b="1" i="0" lang="en" sz="1023" u="none" cap="none" strike="noStrike">
                <a:solidFill>
                  <a:srgbClr val="EAB308"/>
                </a:solidFill>
                <a:latin typeface="Calibri"/>
                <a:ea typeface="Calibri"/>
                <a:cs typeface="Calibri"/>
                <a:sym typeface="Calibri"/>
              </a:rPr>
              <a:t>CTR — Track, don't target</a:t>
            </a:r>
            <a:endParaRPr b="0" i="0" sz="102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1"/>
          <p:cNvSpPr/>
          <p:nvPr/>
        </p:nvSpPr>
        <p:spPr>
          <a:xfrm>
            <a:off x="895032" y="4116046"/>
            <a:ext cx="3417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890"/>
              <a:buFont typeface="Calibri"/>
              <a:buNone/>
            </a:pPr>
            <a:r>
              <a:rPr b="0" i="0" lang="en" sz="889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AI Overviews + new content additions independently deflate CTR. Use as context, not hard KR.</a:t>
            </a:r>
            <a:endParaRPr b="0" i="0" sz="889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3" name="Google Shape;383;p31"/>
          <p:cNvCxnSpPr/>
          <p:nvPr/>
        </p:nvCxnSpPr>
        <p:spPr>
          <a:xfrm>
            <a:off x="4663440" y="1207008"/>
            <a:ext cx="0" cy="3474600"/>
          </a:xfrm>
          <a:prstGeom prst="straightConnector1">
            <a:avLst/>
          </a:prstGeom>
          <a:noFill/>
          <a:ln cap="flat" cmpd="sng" w="127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4" name="Google Shape;384;p31"/>
          <p:cNvSpPr/>
          <p:nvPr/>
        </p:nvSpPr>
        <p:spPr>
          <a:xfrm>
            <a:off x="347472" y="4846320"/>
            <a:ext cx="8449200" cy="2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50"/>
              <a:buFont typeface="Calibri"/>
              <a:buNone/>
            </a:pPr>
            <a:r>
              <a:rPr b="0" i="1" lang="en" sz="95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Technical: Core Web Vitals (100% green) · Index Coverage (&gt;= 95%).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1"/>
          <p:cNvSpPr/>
          <p:nvPr/>
        </p:nvSpPr>
        <p:spPr>
          <a:xfrm>
            <a:off x="3132741" y="1895244"/>
            <a:ext cx="5697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A2D8"/>
              </a:buClr>
              <a:buSzPts val="623"/>
              <a:buFont typeface="Calibri"/>
              <a:buNone/>
            </a:pPr>
            <a:r>
              <a:rPr b="0" i="0" lang="en" sz="622" u="none" cap="none" strike="noStrike">
                <a:solidFill>
                  <a:srgbClr val="0DA2D8"/>
                </a:solidFill>
                <a:latin typeface="Calibri"/>
                <a:ea typeface="Calibri"/>
                <a:cs typeface="Calibri"/>
                <a:sym typeface="Calibri"/>
              </a:rPr>
              <a:t>Y1</a:t>
            </a:r>
            <a:endParaRPr b="0" i="0" sz="62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1"/>
          <p:cNvSpPr/>
          <p:nvPr/>
        </p:nvSpPr>
        <p:spPr>
          <a:xfrm>
            <a:off x="3132741" y="2033577"/>
            <a:ext cx="5697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34"/>
              <a:buFont typeface="Calibri"/>
              <a:buNone/>
            </a:pPr>
            <a:r>
              <a:rPr b="1" i="0" lang="en" sz="934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1" lang="en" sz="93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30-40</a:t>
            </a:r>
            <a:r>
              <a:rPr b="1" i="0" lang="en" sz="934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b="0" i="0" sz="93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850" y="152400"/>
            <a:ext cx="6857126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But why even care?</a:t>
            </a:r>
            <a:endParaRPr b="1"/>
          </a:p>
        </p:txBody>
      </p:sp>
      <p:sp>
        <p:nvSpPr>
          <p:cNvPr id="143" name="Google Shape;143;p15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It's</a:t>
            </a:r>
            <a:r>
              <a:rPr lang="en"/>
              <a:t> actually a very relevant question!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3"/>
          <p:cNvSpPr txBox="1"/>
          <p:nvPr>
            <p:ph type="title"/>
          </p:nvPr>
        </p:nvSpPr>
        <p:spPr>
          <a:xfrm>
            <a:off x="1353500" y="1648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2: Business Perspective - Monitoring</a:t>
            </a:r>
            <a:endParaRPr b="1"/>
          </a:p>
        </p:txBody>
      </p:sp>
      <p:sp>
        <p:nvSpPr>
          <p:cNvPr id="397" name="Google Shape;397;p33"/>
          <p:cNvSpPr/>
          <p:nvPr/>
        </p:nvSpPr>
        <p:spPr>
          <a:xfrm>
            <a:off x="1289044" y="1006912"/>
            <a:ext cx="71628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A2D8"/>
              </a:buClr>
              <a:buSzPts val="1107"/>
              <a:buFont typeface="Calibri"/>
              <a:buNone/>
            </a:pPr>
            <a:r>
              <a:rPr b="0" i="0" lang="en" sz="1106" u="none" cap="none" strike="noStrike">
                <a:solidFill>
                  <a:srgbClr val="0DA2D8"/>
                </a:solidFill>
                <a:latin typeface="Calibri"/>
                <a:ea typeface="Calibri"/>
                <a:cs typeface="Calibri"/>
                <a:sym typeface="Calibri"/>
              </a:rPr>
              <a:t>Diagnostic layer: citation rate = cites per AI answer, per platform</a:t>
            </a:r>
            <a:endParaRPr b="0" i="0" sz="110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8" name="Google Shape;398;p33"/>
          <p:cNvCxnSpPr/>
          <p:nvPr/>
        </p:nvCxnSpPr>
        <p:spPr>
          <a:xfrm>
            <a:off x="1289044" y="1302765"/>
            <a:ext cx="7162800" cy="0"/>
          </a:xfrm>
          <a:prstGeom prst="straightConnector1">
            <a:avLst/>
          </a:prstGeom>
          <a:noFill/>
          <a:ln cap="flat" cmpd="sng" w="10825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9" name="Google Shape;399;p33"/>
          <p:cNvSpPr/>
          <p:nvPr/>
        </p:nvSpPr>
        <p:spPr>
          <a:xfrm>
            <a:off x="1273473" y="1396192"/>
            <a:ext cx="1744200" cy="1806300"/>
          </a:xfrm>
          <a:prstGeom prst="rect">
            <a:avLst/>
          </a:prstGeom>
          <a:solidFill>
            <a:srgbClr val="162035"/>
          </a:solidFill>
          <a:ln cap="flat" cmpd="sng" w="21625">
            <a:solidFill>
              <a:srgbClr val="22C55E"/>
            </a:solidFill>
            <a:prstDash val="solid"/>
            <a:round/>
            <a:headEnd len="sm" w="sm" type="none"/>
            <a:tailEnd len="sm" w="sm" type="none"/>
          </a:ln>
          <a:effectLst>
            <a:outerShdw blurRad="86507" rotWithShape="0" algn="bl" dir="8100000" dist="32440">
              <a:srgbClr val="000000">
                <a:alpha val="25099"/>
              </a:srgbClr>
            </a:outerShdw>
          </a:effectLst>
        </p:spPr>
        <p:txBody>
          <a:bodyPr anchorCtr="0" anchor="ctr" bIns="77850" lIns="77850" spcFirstLastPara="1" rIns="77850" wrap="square" tIns="77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3"/>
          <p:cNvSpPr/>
          <p:nvPr/>
        </p:nvSpPr>
        <p:spPr>
          <a:xfrm>
            <a:off x="1273473" y="1396192"/>
            <a:ext cx="1744200" cy="311400"/>
          </a:xfrm>
          <a:prstGeom prst="rect">
            <a:avLst/>
          </a:prstGeom>
          <a:solidFill>
            <a:srgbClr val="22C55E"/>
          </a:solidFill>
          <a:ln cap="flat" cmpd="sng" w="10825">
            <a:solidFill>
              <a:srgbClr val="22C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850" lIns="77850" spcFirstLastPara="1" rIns="77850" wrap="square" tIns="77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3"/>
          <p:cNvSpPr/>
          <p:nvPr/>
        </p:nvSpPr>
        <p:spPr>
          <a:xfrm>
            <a:off x="1273473" y="1396192"/>
            <a:ext cx="1744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022"/>
              <a:buFont typeface="Calibri"/>
              <a:buNone/>
            </a:pPr>
            <a:r>
              <a:rPr b="1" i="0" lang="en" sz="1021" u="none" cap="none" strike="noStrik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ChatGPT</a:t>
            </a:r>
            <a:endParaRPr b="0" i="0" sz="102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3"/>
          <p:cNvSpPr/>
          <p:nvPr/>
        </p:nvSpPr>
        <p:spPr>
          <a:xfrm>
            <a:off x="1351329" y="1754330"/>
            <a:ext cx="15960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766"/>
              <a:buFont typeface="Calibri"/>
              <a:buNone/>
            </a:pPr>
            <a:r>
              <a:rPr b="0" i="0" lang="en" sz="766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Benchmark</a:t>
            </a:r>
            <a:endParaRPr b="0" i="0" sz="7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3"/>
          <p:cNvSpPr/>
          <p:nvPr/>
        </p:nvSpPr>
        <p:spPr>
          <a:xfrm>
            <a:off x="1351329" y="1910042"/>
            <a:ext cx="15960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2C55E"/>
              </a:buClr>
              <a:buSzPts val="2043"/>
              <a:buFont typeface="Calibri"/>
              <a:buNone/>
            </a:pPr>
            <a:r>
              <a:rPr b="1" i="0" lang="en" sz="2043" u="none" cap="none" strike="noStrike">
                <a:solidFill>
                  <a:srgbClr val="22C55E"/>
                </a:solidFill>
                <a:latin typeface="Calibri"/>
                <a:ea typeface="Calibri"/>
                <a:cs typeface="Calibri"/>
                <a:sym typeface="Calibri"/>
              </a:rPr>
              <a:t>&gt;= 2.0</a:t>
            </a:r>
            <a:endParaRPr b="0" i="0" sz="204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3"/>
          <p:cNvSpPr/>
          <p:nvPr/>
        </p:nvSpPr>
        <p:spPr>
          <a:xfrm>
            <a:off x="1351329" y="2299322"/>
            <a:ext cx="15960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724"/>
              <a:buFont typeface="Calibri"/>
              <a:buNone/>
            </a:pPr>
            <a:r>
              <a:rPr b="0" i="1" lang="en" sz="723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citations/answer</a:t>
            </a:r>
            <a:endParaRPr b="0" i="0" sz="72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5" name="Google Shape;405;p33"/>
          <p:cNvCxnSpPr/>
          <p:nvPr/>
        </p:nvCxnSpPr>
        <p:spPr>
          <a:xfrm>
            <a:off x="1351329" y="2486177"/>
            <a:ext cx="1596000" cy="0"/>
          </a:xfrm>
          <a:prstGeom prst="straightConnector1">
            <a:avLst/>
          </a:prstGeom>
          <a:noFill/>
          <a:ln cap="flat" cmpd="sng" w="10825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6" name="Google Shape;406;p33"/>
          <p:cNvSpPr/>
          <p:nvPr/>
        </p:nvSpPr>
        <p:spPr>
          <a:xfrm>
            <a:off x="1351329" y="2532891"/>
            <a:ext cx="15960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766"/>
              <a:buFont typeface="Calibri"/>
              <a:buNone/>
            </a:pPr>
            <a:r>
              <a:rPr b="0" i="0" lang="en" sz="766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Generous. 31% URLs hit 2.0+ but capture 59% of cites. Listicles dominate.</a:t>
            </a:r>
            <a:endParaRPr b="0" i="0" sz="7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3"/>
          <p:cNvSpPr/>
          <p:nvPr/>
        </p:nvSpPr>
        <p:spPr>
          <a:xfrm>
            <a:off x="3126448" y="1396192"/>
            <a:ext cx="1744200" cy="1806300"/>
          </a:xfrm>
          <a:prstGeom prst="rect">
            <a:avLst/>
          </a:prstGeom>
          <a:solidFill>
            <a:srgbClr val="162035"/>
          </a:solidFill>
          <a:ln cap="flat" cmpd="sng" w="21625">
            <a:solidFill>
              <a:srgbClr val="0DA2D8"/>
            </a:solidFill>
            <a:prstDash val="solid"/>
            <a:round/>
            <a:headEnd len="sm" w="sm" type="none"/>
            <a:tailEnd len="sm" w="sm" type="none"/>
          </a:ln>
          <a:effectLst>
            <a:outerShdw blurRad="86507" rotWithShape="0" algn="bl" dir="8100000" dist="32440">
              <a:srgbClr val="000000">
                <a:alpha val="25099"/>
              </a:srgbClr>
            </a:outerShdw>
          </a:effectLst>
        </p:spPr>
        <p:txBody>
          <a:bodyPr anchorCtr="0" anchor="ctr" bIns="77850" lIns="77850" spcFirstLastPara="1" rIns="77850" wrap="square" tIns="77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3"/>
          <p:cNvSpPr/>
          <p:nvPr/>
        </p:nvSpPr>
        <p:spPr>
          <a:xfrm>
            <a:off x="3126448" y="1396192"/>
            <a:ext cx="1744200" cy="311400"/>
          </a:xfrm>
          <a:prstGeom prst="rect">
            <a:avLst/>
          </a:prstGeom>
          <a:solidFill>
            <a:srgbClr val="0DA2D8"/>
          </a:solidFill>
          <a:ln cap="flat" cmpd="sng" w="10825">
            <a:solidFill>
              <a:srgbClr val="0DA2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850" lIns="77850" spcFirstLastPara="1" rIns="77850" wrap="square" tIns="77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3"/>
          <p:cNvSpPr/>
          <p:nvPr/>
        </p:nvSpPr>
        <p:spPr>
          <a:xfrm>
            <a:off x="3126448" y="1396192"/>
            <a:ext cx="1744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022"/>
              <a:buFont typeface="Calibri"/>
              <a:buNone/>
            </a:pPr>
            <a:r>
              <a:rPr b="1" i="0" lang="en" sz="1021" u="none" cap="none" strike="noStrik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Google AI Mode</a:t>
            </a:r>
            <a:endParaRPr b="0" i="0" sz="102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3"/>
          <p:cNvSpPr/>
          <p:nvPr/>
        </p:nvSpPr>
        <p:spPr>
          <a:xfrm>
            <a:off x="3204305" y="1754330"/>
            <a:ext cx="15960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766"/>
              <a:buFont typeface="Calibri"/>
              <a:buNone/>
            </a:pPr>
            <a:r>
              <a:rPr b="0" i="0" lang="en" sz="766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Benchmark</a:t>
            </a:r>
            <a:endParaRPr b="0" i="0" sz="7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3"/>
          <p:cNvSpPr/>
          <p:nvPr/>
        </p:nvSpPr>
        <p:spPr>
          <a:xfrm>
            <a:off x="3204305" y="1910042"/>
            <a:ext cx="15960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A2D8"/>
              </a:buClr>
              <a:buSzPts val="2043"/>
              <a:buFont typeface="Calibri"/>
              <a:buNone/>
            </a:pPr>
            <a:r>
              <a:rPr b="1" i="0" lang="en" sz="2043" u="none" cap="none" strike="noStrike">
                <a:solidFill>
                  <a:srgbClr val="0DA2D8"/>
                </a:solidFill>
                <a:latin typeface="Calibri"/>
                <a:ea typeface="Calibri"/>
                <a:cs typeface="Calibri"/>
                <a:sym typeface="Calibri"/>
              </a:rPr>
              <a:t>1.1-1.5</a:t>
            </a:r>
            <a:endParaRPr b="0" i="0" sz="204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3"/>
          <p:cNvSpPr/>
          <p:nvPr/>
        </p:nvSpPr>
        <p:spPr>
          <a:xfrm>
            <a:off x="3204305" y="2299322"/>
            <a:ext cx="15960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724"/>
              <a:buFont typeface="Calibri"/>
              <a:buNone/>
            </a:pPr>
            <a:r>
              <a:rPr b="0" i="1" lang="en" sz="723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citations/answer</a:t>
            </a:r>
            <a:endParaRPr b="0" i="0" sz="72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3" name="Google Shape;413;p33"/>
          <p:cNvCxnSpPr/>
          <p:nvPr/>
        </p:nvCxnSpPr>
        <p:spPr>
          <a:xfrm>
            <a:off x="3204305" y="2486177"/>
            <a:ext cx="1596000" cy="0"/>
          </a:xfrm>
          <a:prstGeom prst="straightConnector1">
            <a:avLst/>
          </a:prstGeom>
          <a:noFill/>
          <a:ln cap="flat" cmpd="sng" w="10825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4" name="Google Shape;414;p33"/>
          <p:cNvSpPr/>
          <p:nvPr/>
        </p:nvSpPr>
        <p:spPr>
          <a:xfrm>
            <a:off x="3204305" y="2532891"/>
            <a:ext cx="15960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766"/>
              <a:buFont typeface="Calibri"/>
              <a:buNone/>
            </a:pPr>
            <a:r>
              <a:rPr b="0" i="0" lang="en" sz="766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Conservative. 90%+ URLs score &lt;1.0. Prefers brand product/category pages.</a:t>
            </a:r>
            <a:endParaRPr b="0" i="0" sz="7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3"/>
          <p:cNvSpPr/>
          <p:nvPr/>
        </p:nvSpPr>
        <p:spPr>
          <a:xfrm>
            <a:off x="4979424" y="1396192"/>
            <a:ext cx="1744200" cy="1806300"/>
          </a:xfrm>
          <a:prstGeom prst="rect">
            <a:avLst/>
          </a:prstGeom>
          <a:solidFill>
            <a:srgbClr val="162035"/>
          </a:solidFill>
          <a:ln cap="flat" cmpd="sng" w="21625">
            <a:solidFill>
              <a:srgbClr val="EAB308"/>
            </a:solidFill>
            <a:prstDash val="solid"/>
            <a:round/>
            <a:headEnd len="sm" w="sm" type="none"/>
            <a:tailEnd len="sm" w="sm" type="none"/>
          </a:ln>
          <a:effectLst>
            <a:outerShdw blurRad="86507" rotWithShape="0" algn="bl" dir="8100000" dist="32440">
              <a:srgbClr val="000000">
                <a:alpha val="25099"/>
              </a:srgbClr>
            </a:outerShdw>
          </a:effectLst>
        </p:spPr>
        <p:txBody>
          <a:bodyPr anchorCtr="0" anchor="ctr" bIns="77850" lIns="77850" spcFirstLastPara="1" rIns="77850" wrap="square" tIns="77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3"/>
          <p:cNvSpPr/>
          <p:nvPr/>
        </p:nvSpPr>
        <p:spPr>
          <a:xfrm>
            <a:off x="4979424" y="1396192"/>
            <a:ext cx="1744200" cy="311400"/>
          </a:xfrm>
          <a:prstGeom prst="rect">
            <a:avLst/>
          </a:prstGeom>
          <a:solidFill>
            <a:srgbClr val="EAB308"/>
          </a:solidFill>
          <a:ln cap="flat" cmpd="sng" w="10825">
            <a:solidFill>
              <a:srgbClr val="EAB3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850" lIns="77850" spcFirstLastPara="1" rIns="77850" wrap="square" tIns="77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3"/>
          <p:cNvSpPr/>
          <p:nvPr/>
        </p:nvSpPr>
        <p:spPr>
          <a:xfrm>
            <a:off x="4979424" y="1396192"/>
            <a:ext cx="1744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022"/>
              <a:buFont typeface="Calibri"/>
              <a:buNone/>
            </a:pPr>
            <a:r>
              <a:rPr b="1" i="0" lang="en" sz="1021" u="none" cap="none" strike="noStrik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Perplexity</a:t>
            </a:r>
            <a:endParaRPr b="0" i="0" sz="102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3"/>
          <p:cNvSpPr/>
          <p:nvPr/>
        </p:nvSpPr>
        <p:spPr>
          <a:xfrm>
            <a:off x="5057280" y="1754330"/>
            <a:ext cx="15960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766"/>
              <a:buFont typeface="Calibri"/>
              <a:buNone/>
            </a:pPr>
            <a:r>
              <a:rPr b="0" i="0" lang="en" sz="766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Benchmark</a:t>
            </a:r>
            <a:endParaRPr b="0" i="0" sz="7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3"/>
          <p:cNvSpPr/>
          <p:nvPr/>
        </p:nvSpPr>
        <p:spPr>
          <a:xfrm>
            <a:off x="5057280" y="1910042"/>
            <a:ext cx="15960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AB308"/>
              </a:buClr>
              <a:buSzPts val="2043"/>
              <a:buFont typeface="Calibri"/>
              <a:buNone/>
            </a:pPr>
            <a:r>
              <a:rPr b="1" i="0" lang="en" sz="2043" u="none" cap="none" strike="noStrike">
                <a:solidFill>
                  <a:srgbClr val="EAB308"/>
                </a:solidFill>
                <a:latin typeface="Calibri"/>
                <a:ea typeface="Calibri"/>
                <a:cs typeface="Calibri"/>
                <a:sym typeface="Calibri"/>
              </a:rPr>
              <a:t>1.5-2.0</a:t>
            </a:r>
            <a:endParaRPr b="0" i="0" sz="204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3"/>
          <p:cNvSpPr/>
          <p:nvPr/>
        </p:nvSpPr>
        <p:spPr>
          <a:xfrm>
            <a:off x="5057280" y="2299322"/>
            <a:ext cx="15960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724"/>
              <a:buFont typeface="Calibri"/>
              <a:buNone/>
            </a:pPr>
            <a:r>
              <a:rPr b="0" i="1" lang="en" sz="723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citations/answer</a:t>
            </a:r>
            <a:endParaRPr b="0" i="0" sz="72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1" name="Google Shape;421;p33"/>
          <p:cNvCxnSpPr/>
          <p:nvPr/>
        </p:nvCxnSpPr>
        <p:spPr>
          <a:xfrm>
            <a:off x="5057280" y="2486177"/>
            <a:ext cx="1596000" cy="0"/>
          </a:xfrm>
          <a:prstGeom prst="straightConnector1">
            <a:avLst/>
          </a:prstGeom>
          <a:noFill/>
          <a:ln cap="flat" cmpd="sng" w="10825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2" name="Google Shape;422;p33"/>
          <p:cNvSpPr/>
          <p:nvPr/>
        </p:nvSpPr>
        <p:spPr>
          <a:xfrm>
            <a:off x="5057280" y="2532891"/>
            <a:ext cx="15960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766"/>
              <a:buFont typeface="Calibri"/>
              <a:buNone/>
            </a:pPr>
            <a:r>
              <a:rPr b="0" i="0" lang="en" sz="766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Extreme. 64% URLs never cited. Brave Search pipeline. Track separately.</a:t>
            </a:r>
            <a:endParaRPr b="0" i="0" sz="7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3"/>
          <p:cNvSpPr/>
          <p:nvPr/>
        </p:nvSpPr>
        <p:spPr>
          <a:xfrm>
            <a:off x="6832399" y="1396192"/>
            <a:ext cx="1744200" cy="1806300"/>
          </a:xfrm>
          <a:prstGeom prst="rect">
            <a:avLst/>
          </a:prstGeom>
          <a:solidFill>
            <a:srgbClr val="162035"/>
          </a:solidFill>
          <a:ln cap="flat" cmpd="sng" w="21625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  <a:effectLst>
            <a:outerShdw blurRad="86507" rotWithShape="0" algn="bl" dir="8100000" dist="32440">
              <a:srgbClr val="000000">
                <a:alpha val="25099"/>
              </a:srgbClr>
            </a:outerShdw>
          </a:effectLst>
        </p:spPr>
        <p:txBody>
          <a:bodyPr anchorCtr="0" anchor="ctr" bIns="77850" lIns="77850" spcFirstLastPara="1" rIns="77850" wrap="square" tIns="77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3"/>
          <p:cNvSpPr/>
          <p:nvPr/>
        </p:nvSpPr>
        <p:spPr>
          <a:xfrm>
            <a:off x="6832399" y="1396192"/>
            <a:ext cx="1744200" cy="311400"/>
          </a:xfrm>
          <a:prstGeom prst="rect">
            <a:avLst/>
          </a:prstGeom>
          <a:solidFill>
            <a:srgbClr val="F97316"/>
          </a:solidFill>
          <a:ln cap="flat" cmpd="sng" w="10825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850" lIns="77850" spcFirstLastPara="1" rIns="77850" wrap="square" tIns="77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3"/>
          <p:cNvSpPr/>
          <p:nvPr/>
        </p:nvSpPr>
        <p:spPr>
          <a:xfrm>
            <a:off x="6832399" y="1396192"/>
            <a:ext cx="17442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022"/>
              <a:buFont typeface="Calibri"/>
              <a:buNone/>
            </a:pPr>
            <a:r>
              <a:rPr b="1" i="0" lang="en" sz="1021" u="none" cap="none" strike="noStrik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Gemini</a:t>
            </a:r>
            <a:endParaRPr b="0" i="0" sz="102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3"/>
          <p:cNvSpPr/>
          <p:nvPr/>
        </p:nvSpPr>
        <p:spPr>
          <a:xfrm>
            <a:off x="6910255" y="1754330"/>
            <a:ext cx="15960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766"/>
              <a:buFont typeface="Calibri"/>
              <a:buNone/>
            </a:pPr>
            <a:r>
              <a:rPr b="0" i="0" lang="en" sz="766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Benchmark</a:t>
            </a:r>
            <a:endParaRPr b="0" i="0" sz="7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3"/>
          <p:cNvSpPr/>
          <p:nvPr/>
        </p:nvSpPr>
        <p:spPr>
          <a:xfrm>
            <a:off x="6910255" y="1910042"/>
            <a:ext cx="15960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2043"/>
              <a:buFont typeface="Calibri"/>
              <a:buNone/>
            </a:pPr>
            <a:r>
              <a:rPr b="1" i="0" lang="en" sz="2043" u="none" cap="none" strike="noStrike">
                <a:solidFill>
                  <a:srgbClr val="F97316"/>
                </a:solidFill>
                <a:latin typeface="Calibri"/>
                <a:ea typeface="Calibri"/>
                <a:cs typeface="Calibri"/>
                <a:sym typeface="Calibri"/>
              </a:rPr>
              <a:t>Trending down</a:t>
            </a:r>
            <a:endParaRPr b="0" i="0" sz="204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3"/>
          <p:cNvSpPr/>
          <p:nvPr/>
        </p:nvSpPr>
        <p:spPr>
          <a:xfrm>
            <a:off x="6910255" y="2299322"/>
            <a:ext cx="15960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724"/>
              <a:buFont typeface="Calibri"/>
              <a:buNone/>
            </a:pPr>
            <a:r>
              <a:rPr b="0" i="1" lang="en" sz="723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vs baseline</a:t>
            </a:r>
            <a:endParaRPr b="0" i="0" sz="72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9" name="Google Shape;429;p33"/>
          <p:cNvCxnSpPr/>
          <p:nvPr/>
        </p:nvCxnSpPr>
        <p:spPr>
          <a:xfrm>
            <a:off x="6910255" y="2486177"/>
            <a:ext cx="1596000" cy="0"/>
          </a:xfrm>
          <a:prstGeom prst="straightConnector1">
            <a:avLst/>
          </a:prstGeom>
          <a:noFill/>
          <a:ln cap="flat" cmpd="sng" w="10825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0" name="Google Shape;430;p33"/>
          <p:cNvSpPr/>
          <p:nvPr/>
        </p:nvSpPr>
        <p:spPr>
          <a:xfrm>
            <a:off x="6910255" y="2532891"/>
            <a:ext cx="15960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766"/>
              <a:buFont typeface="Calibri"/>
              <a:buNone/>
            </a:pPr>
            <a:r>
              <a:rPr b="0" i="0" lang="en" sz="766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Broader/cached knowledge. Moderate declines vs AI Mode on organic drops.</a:t>
            </a:r>
            <a:endParaRPr b="0" i="0" sz="7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3"/>
          <p:cNvSpPr/>
          <p:nvPr/>
        </p:nvSpPr>
        <p:spPr>
          <a:xfrm>
            <a:off x="1273473" y="3311451"/>
            <a:ext cx="4359900" cy="1183500"/>
          </a:xfrm>
          <a:prstGeom prst="rect">
            <a:avLst/>
          </a:prstGeom>
          <a:solidFill>
            <a:srgbClr val="1E3150"/>
          </a:solidFill>
          <a:ln cap="flat" cmpd="sng" w="10825">
            <a:solidFill>
              <a:srgbClr val="0DA2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850" lIns="77850" spcFirstLastPara="1" rIns="77850" wrap="square" tIns="77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3"/>
          <p:cNvSpPr/>
          <p:nvPr/>
        </p:nvSpPr>
        <p:spPr>
          <a:xfrm>
            <a:off x="1405829" y="3358165"/>
            <a:ext cx="41262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A2D8"/>
              </a:buClr>
              <a:buSzPts val="1064"/>
              <a:buFont typeface="Calibri"/>
              <a:buNone/>
            </a:pPr>
            <a:r>
              <a:rPr b="1" i="0" lang="en" sz="1064" u="none" cap="none" strike="noStrike">
                <a:solidFill>
                  <a:srgbClr val="0DA2D8"/>
                </a:solidFill>
                <a:latin typeface="Calibri"/>
                <a:ea typeface="Calibri"/>
                <a:cs typeface="Calibri"/>
                <a:sym typeface="Calibri"/>
              </a:rPr>
              <a:t>Prompt intent matters for citation rate</a:t>
            </a:r>
            <a:endParaRPr b="0" i="0" sz="106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3"/>
          <p:cNvSpPr/>
          <p:nvPr/>
        </p:nvSpPr>
        <p:spPr>
          <a:xfrm>
            <a:off x="1405829" y="3622875"/>
            <a:ext cx="41262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894"/>
              <a:buFont typeface="Calibri"/>
              <a:buNone/>
            </a:pPr>
            <a:r>
              <a:rPr b="0" i="0" lang="en" sz="894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Informational + commercial intent -&gt; ~10-11% of URLs capture 37% of all citations.</a:t>
            </a:r>
            <a:endParaRPr b="0" i="0" sz="89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894"/>
              <a:buFont typeface="Calibri"/>
              <a:buNone/>
            </a:pPr>
            <a:r>
              <a:rPr b="0" i="0" lang="en" sz="894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Transactional + navigational -&gt; distributed across many sources.</a:t>
            </a:r>
            <a:endParaRPr b="0" i="0" sz="89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894"/>
              <a:buFont typeface="Calibri"/>
              <a:buNone/>
            </a:pPr>
            <a:r>
              <a:rPr b="0" i="0" lang="en" sz="894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Prioritise BOFU &amp; comparison content for max AI visibility ROI.</a:t>
            </a:r>
            <a:endParaRPr b="0" i="0" sz="894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3"/>
          <p:cNvSpPr/>
          <p:nvPr/>
        </p:nvSpPr>
        <p:spPr>
          <a:xfrm>
            <a:off x="5789127" y="3311451"/>
            <a:ext cx="2678100" cy="1183500"/>
          </a:xfrm>
          <a:prstGeom prst="rect">
            <a:avLst/>
          </a:prstGeom>
          <a:solidFill>
            <a:srgbClr val="1E3150"/>
          </a:solidFill>
          <a:ln cap="flat" cmpd="sng" w="10825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850" lIns="77850" spcFirstLastPara="1" rIns="77850" wrap="square" tIns="77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3"/>
          <p:cNvSpPr/>
          <p:nvPr/>
        </p:nvSpPr>
        <p:spPr>
          <a:xfrm>
            <a:off x="5898126" y="3358165"/>
            <a:ext cx="2491500" cy="2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1022"/>
              <a:buFont typeface="Calibri"/>
              <a:buNone/>
            </a:pPr>
            <a:r>
              <a:rPr b="1" i="0" lang="en" sz="1021" u="none" cap="none" strike="noStrike">
                <a:solidFill>
                  <a:srgbClr val="F97316"/>
                </a:solidFill>
                <a:latin typeface="Calibri"/>
                <a:ea typeface="Calibri"/>
                <a:cs typeface="Calibri"/>
                <a:sym typeface="Calibri"/>
              </a:rPr>
              <a:t>Warning signals</a:t>
            </a:r>
            <a:endParaRPr b="0" i="0" sz="102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3"/>
          <p:cNvSpPr/>
          <p:nvPr/>
        </p:nvSpPr>
        <p:spPr>
          <a:xfrm>
            <a:off x="5898126" y="3638446"/>
            <a:ext cx="24915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809"/>
              <a:buFont typeface="Calibri"/>
              <a:buNone/>
            </a:pPr>
            <a:r>
              <a:rPr b="0" i="0" lang="en" sz="808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- Organic grows, citations don't -&gt; E-E-A-T gap</a:t>
            </a:r>
            <a:endParaRPr b="0" i="0" sz="808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3"/>
          <p:cNvSpPr/>
          <p:nvPr/>
        </p:nvSpPr>
        <p:spPr>
          <a:xfrm>
            <a:off x="5898126" y="3910943"/>
            <a:ext cx="24915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809"/>
              <a:buFont typeface="Calibri"/>
              <a:buNone/>
            </a:pPr>
            <a:r>
              <a:rPr b="0" i="0" lang="en" sz="808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- AI impressions up but no traffic -&gt; new intent type</a:t>
            </a:r>
            <a:endParaRPr b="0" i="0" sz="808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3"/>
          <p:cNvSpPr/>
          <p:nvPr/>
        </p:nvSpPr>
        <p:spPr>
          <a:xfrm>
            <a:off x="5898126" y="4183439"/>
            <a:ext cx="24915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809"/>
              <a:buFont typeface="Calibri"/>
              <a:buNone/>
            </a:pPr>
            <a:r>
              <a:rPr b="0" i="0" lang="en" sz="808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- Citations drop across all platforms -&gt; organic problem</a:t>
            </a:r>
            <a:endParaRPr b="0" i="0" sz="808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3"/>
          <p:cNvSpPr/>
          <p:nvPr/>
        </p:nvSpPr>
        <p:spPr>
          <a:xfrm>
            <a:off x="1273473" y="4557148"/>
            <a:ext cx="71940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900" lIns="77850" spcFirstLastPara="1" rIns="77850" wrap="square" tIns="38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724"/>
              <a:buFont typeface="Calibri"/>
              <a:buNone/>
            </a:pPr>
            <a:r>
              <a:rPr b="0" i="1" lang="en" sz="723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Sources: Peec AI study (1M+ citations, Feb 2026) · Lily Ray / Amsive (Feb 2026)</a:t>
            </a:r>
            <a:endParaRPr b="0" i="0" sz="72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Secondary metrics</a:t>
            </a:r>
            <a:endParaRPr b="1"/>
          </a:p>
        </p:txBody>
      </p:sp>
      <p:sp>
        <p:nvSpPr>
          <p:cNvPr id="445" name="Google Shape;445;p34"/>
          <p:cNvSpPr txBox="1"/>
          <p:nvPr>
            <p:ph idx="1" type="body"/>
          </p:nvPr>
        </p:nvSpPr>
        <p:spPr>
          <a:xfrm>
            <a:off x="1297500" y="1494200"/>
            <a:ext cx="2313300" cy="32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% Share of organic traffic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Bing Webmaster Tools -&gt;  AI </a:t>
            </a:r>
            <a:r>
              <a:rPr b="1" lang="en"/>
              <a:t>performance</a:t>
            </a:r>
            <a:endParaRPr b="1"/>
          </a:p>
        </p:txBody>
      </p:sp>
      <p:pic>
        <p:nvPicPr>
          <p:cNvPr id="446" name="Google Shape;44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203" y="1134000"/>
            <a:ext cx="4890746" cy="349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5"/>
          <p:cNvSpPr txBox="1"/>
          <p:nvPr>
            <p:ph type="ctrTitle"/>
          </p:nvPr>
        </p:nvSpPr>
        <p:spPr>
          <a:xfrm>
            <a:off x="3537150" y="1578400"/>
            <a:ext cx="5017500" cy="21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Summary: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3 practical tips from me</a:t>
            </a:r>
            <a:endParaRPr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6"/>
          <p:cNvSpPr txBox="1"/>
          <p:nvPr>
            <p:ph type="title"/>
          </p:nvPr>
        </p:nvSpPr>
        <p:spPr>
          <a:xfrm>
            <a:off x="823850" y="2053000"/>
            <a:ext cx="4587000" cy="20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</a:t>
            </a:r>
            <a:r>
              <a:rPr b="1" lang="en"/>
              <a:t>) Keyword analysis should become key part of your AIO strategy</a:t>
            </a:r>
            <a:endParaRPr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7"/>
          <p:cNvSpPr txBox="1"/>
          <p:nvPr>
            <p:ph type="title"/>
          </p:nvPr>
        </p:nvSpPr>
        <p:spPr>
          <a:xfrm>
            <a:off x="823850" y="2053000"/>
            <a:ext cx="4587000" cy="16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2) Affiliate posts are more important than ever</a:t>
            </a:r>
            <a:endParaRPr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8"/>
          <p:cNvSpPr txBox="1"/>
          <p:nvPr>
            <p:ph type="title"/>
          </p:nvPr>
        </p:nvSpPr>
        <p:spPr>
          <a:xfrm>
            <a:off x="823850" y="2053000"/>
            <a:ext cx="4587000" cy="16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3</a:t>
            </a:r>
            <a:r>
              <a:rPr b="1" lang="en"/>
              <a:t>) Think of your site more in the terms of branding and ecosystem</a:t>
            </a:r>
            <a:endParaRPr b="1"/>
          </a:p>
        </p:txBody>
      </p:sp>
      <p:sp>
        <p:nvSpPr>
          <p:cNvPr id="467" name="Google Shape;467;p38"/>
          <p:cNvSpPr txBox="1"/>
          <p:nvPr>
            <p:ph idx="4294967295" type="subTitle"/>
          </p:nvPr>
        </p:nvSpPr>
        <p:spPr>
          <a:xfrm>
            <a:off x="823850" y="3668150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A.K.A find your EEAT and embrace it!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9"/>
          <p:cNvSpPr txBox="1"/>
          <p:nvPr>
            <p:ph type="ctrTitle"/>
          </p:nvPr>
        </p:nvSpPr>
        <p:spPr>
          <a:xfrm>
            <a:off x="3537150" y="1578400"/>
            <a:ext cx="5017500" cy="19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Any questions or opinions?</a:t>
            </a:r>
            <a:endParaRPr/>
          </a:p>
        </p:txBody>
      </p:sp>
      <p:sp>
        <p:nvSpPr>
          <p:cNvPr id="473" name="Google Shape;473;p39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Montserrat"/>
                <a:ea typeface="Montserrat"/>
                <a:cs typeface="Montserrat"/>
                <a:sym typeface="Montserrat"/>
              </a:rPr>
              <a:t>Thank you for your attention!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9"/>
          <p:cNvSpPr txBox="1"/>
          <p:nvPr>
            <p:ph idx="1" type="subTitle"/>
          </p:nvPr>
        </p:nvSpPr>
        <p:spPr>
          <a:xfrm>
            <a:off x="5083950" y="4326150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Branislav Mateáš | bmateas.com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current state of AI traffic</a:t>
            </a:r>
            <a:endParaRPr b="1"/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“People on LinkedIn say it's like </a:t>
            </a:r>
            <a:r>
              <a:rPr b="1" lang="en" sz="1600"/>
              <a:t>1%</a:t>
            </a:r>
            <a:r>
              <a:rPr lang="en" sz="1600"/>
              <a:t>” - Spoiler: </a:t>
            </a:r>
            <a:r>
              <a:rPr lang="en" sz="1600">
                <a:solidFill>
                  <a:srgbClr val="E06666"/>
                </a:solidFill>
              </a:rPr>
              <a:t>It is even worse!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Case study #1 (B2C e-commerce):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Well established, 5-10+ years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Zero-focus on AI and SEO optimization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Central-european market (over 4+ countries)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0.015% - 0.001% of the total traffic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20-40 </a:t>
            </a:r>
            <a:r>
              <a:rPr b="1" lang="en" sz="1600"/>
              <a:t>referrals from AI</a:t>
            </a:r>
            <a:r>
              <a:rPr b="1" lang="en" sz="1600"/>
              <a:t> per month per market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5-15 AI Overviews mention </a:t>
            </a:r>
            <a:r>
              <a:rPr b="1" lang="en" sz="1600"/>
              <a:t>per month per market</a:t>
            </a:r>
            <a:endParaRPr b="1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 why optimize?</a:t>
            </a:r>
            <a:endParaRPr b="1"/>
          </a:p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>
            <a:off x="1297500" y="1060900"/>
            <a:ext cx="7038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Case study #2 (B2C + minor B2B SAAS)</a:t>
            </a:r>
            <a:r>
              <a:rPr lang="en" sz="1600"/>
              <a:t>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Well established, 25+ years of </a:t>
            </a:r>
            <a:r>
              <a:rPr lang="en" sz="1600"/>
              <a:t>existence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Below average SEO up to recently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Strong EEAT in photography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Product web</a:t>
            </a:r>
            <a:endParaRPr b="1"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0.008% of AI traffic</a:t>
            </a:r>
            <a:endParaRPr b="1"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&lt;10 AIO mentions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Magazines</a:t>
            </a:r>
            <a:endParaRPr b="1"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0.2%-1.2% of AI traffic (EN performs better)</a:t>
            </a:r>
            <a:endParaRPr b="1" sz="1600"/>
          </a:p>
          <a:p>
            <a:pPr indent="-330200" lvl="3" marL="18288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70+ sessions from AI</a:t>
            </a:r>
            <a:endParaRPr b="1"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Around 150 AIO mentions over every mutation per month</a:t>
            </a:r>
            <a:endParaRPr b="1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AI is still not a traffic channel…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But: AI Overviews Are Eating Your Clicks</a:t>
            </a:r>
            <a:endParaRPr b="1"/>
          </a:p>
        </p:txBody>
      </p:sp>
      <p:sp>
        <p:nvSpPr>
          <p:cNvPr id="166" name="Google Shape;166;p19"/>
          <p:cNvSpPr txBox="1"/>
          <p:nvPr>
            <p:ph idx="1" type="body"/>
          </p:nvPr>
        </p:nvSpPr>
        <p:spPr>
          <a:xfrm>
            <a:off x="1064800" y="1093000"/>
            <a:ext cx="34392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1600"/>
              <a:buChar char="-"/>
            </a:pPr>
            <a:r>
              <a:rPr b="1" i="1" lang="en" sz="1600">
                <a:solidFill>
                  <a:srgbClr val="E8E8E8"/>
                </a:solidFill>
              </a:rPr>
              <a:t>Ahrefs study — 300K keywords, Dec 2025 GSC data</a:t>
            </a:r>
            <a:endParaRPr sz="1600"/>
          </a:p>
        </p:txBody>
      </p:sp>
      <p:sp>
        <p:nvSpPr>
          <p:cNvPr id="167" name="Google Shape;167;p19"/>
          <p:cNvSpPr/>
          <p:nvPr/>
        </p:nvSpPr>
        <p:spPr>
          <a:xfrm>
            <a:off x="256625" y="1681074"/>
            <a:ext cx="4023300" cy="19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11000"/>
              <a:buFont typeface="Calibri"/>
              <a:buNone/>
            </a:pPr>
            <a:r>
              <a:rPr b="1" i="0" lang="en" sz="11000" u="none" cap="none" strike="noStrike">
                <a:solidFill>
                  <a:srgbClr val="EF4444"/>
                </a:solidFill>
                <a:latin typeface="Calibri"/>
                <a:ea typeface="Calibri"/>
                <a:cs typeface="Calibri"/>
                <a:sym typeface="Calibri"/>
              </a:rPr>
              <a:t>-58%</a:t>
            </a:r>
            <a:endParaRPr b="0" i="0" sz="1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352900" y="3313188"/>
            <a:ext cx="40233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CTR reduction at Position #1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when AI Overview is present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713400" y="4182300"/>
            <a:ext cx="7969500" cy="714600"/>
          </a:xfrm>
          <a:prstGeom prst="rect">
            <a:avLst/>
          </a:prstGeom>
          <a:solidFill>
            <a:srgbClr val="1E3150"/>
          </a:solidFill>
          <a:ln cap="flat" cmpd="sng" w="127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>
            <a:off x="868850" y="4219925"/>
            <a:ext cx="7701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1200"/>
              <a:buFont typeface="Calibri"/>
              <a:buNone/>
            </a:pPr>
            <a:r>
              <a:rPr b="0" i="0" lang="en" sz="1200" u="none" cap="none" strike="noStrike">
                <a:solidFill>
                  <a:srgbClr val="F97316"/>
                </a:solidFill>
                <a:latin typeface="Calibri"/>
                <a:ea typeface="Calibri"/>
                <a:cs typeface="Calibri"/>
                <a:sym typeface="Calibri"/>
              </a:rPr>
              <a:t>For every 100 clicks you earned historically,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1200" u="none" cap="none" strike="noStrike">
                <a:solidFill>
                  <a:srgbClr val="F97316"/>
                </a:solidFill>
                <a:latin typeface="Calibri"/>
                <a:ea typeface="Calibri"/>
                <a:cs typeface="Calibri"/>
                <a:sym typeface="Calibri"/>
              </a:rPr>
              <a:t>Google now keeps 58.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1200" u="none" cap="none" strike="noStrike">
                <a:solidFill>
                  <a:srgbClr val="F97316"/>
                </a:solidFill>
                <a:latin typeface="Calibri"/>
                <a:ea typeface="Calibri"/>
                <a:cs typeface="Calibri"/>
                <a:sym typeface="Calibri"/>
              </a:rPr>
              <a:t>Search is becoming zero-click.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4745905" y="1182933"/>
            <a:ext cx="4041600" cy="384000"/>
          </a:xfrm>
          <a:prstGeom prst="rect">
            <a:avLst/>
          </a:prstGeom>
          <a:solidFill>
            <a:srgbClr val="EF4444"/>
          </a:solidFill>
          <a:ln cap="flat" cmpd="sng" w="12700">
            <a:solidFill>
              <a:srgbClr val="EF44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4883065" y="1182933"/>
            <a:ext cx="3749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CTR impact by SERP position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4883065" y="1676709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100"/>
              <a:buFont typeface="Calibri"/>
              <a:buNone/>
            </a:pPr>
            <a:r>
              <a:rPr b="0" i="0" lang="en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Position 1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169065" y="1676709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EF4444"/>
                </a:solidFill>
                <a:latin typeface="Calibri"/>
                <a:ea typeface="Calibri"/>
                <a:cs typeface="Calibri"/>
                <a:sym typeface="Calibri"/>
              </a:rPr>
              <a:t>-58%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4883065" y="2060757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100"/>
              <a:buFont typeface="Calibri"/>
              <a:buNone/>
            </a:pPr>
            <a:r>
              <a:rPr b="0" i="0" lang="en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Position 2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7169065" y="2060757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EF4444"/>
                </a:solidFill>
                <a:latin typeface="Calibri"/>
                <a:ea typeface="Calibri"/>
                <a:cs typeface="Calibri"/>
                <a:sym typeface="Calibri"/>
              </a:rPr>
              <a:t>-51%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4883065" y="2444805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100"/>
              <a:buFont typeface="Calibri"/>
              <a:buNone/>
            </a:pPr>
            <a:r>
              <a:rPr b="0" i="0" lang="en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Position 3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7169065" y="2444805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EF4444"/>
                </a:solidFill>
                <a:latin typeface="Calibri"/>
                <a:ea typeface="Calibri"/>
                <a:cs typeface="Calibri"/>
                <a:sym typeface="Calibri"/>
              </a:rPr>
              <a:t>-46%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4883065" y="2828853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100"/>
              <a:buFont typeface="Calibri"/>
              <a:buNone/>
            </a:pPr>
            <a:r>
              <a:rPr b="0" i="0" lang="en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Position 5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7169065" y="2828853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EF4444"/>
                </a:solidFill>
                <a:latin typeface="Calibri"/>
                <a:ea typeface="Calibri"/>
                <a:cs typeface="Calibri"/>
                <a:sym typeface="Calibri"/>
              </a:rPr>
              <a:t>-33%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4883065" y="3212901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100"/>
              <a:buFont typeface="Calibri"/>
              <a:buNone/>
            </a:pPr>
            <a:r>
              <a:rPr b="0" i="0" lang="en" sz="11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Position 10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7169065" y="3212901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EF4444"/>
                </a:solidFill>
                <a:latin typeface="Calibri"/>
                <a:ea typeface="Calibri"/>
                <a:cs typeface="Calibri"/>
                <a:sym typeface="Calibri"/>
              </a:rPr>
              <a:t>-19%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Losing Organic Visibility = Losing AI Citations</a:t>
            </a:r>
            <a:endParaRPr b="1"/>
          </a:p>
        </p:txBody>
      </p:sp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1064800" y="1093000"/>
            <a:ext cx="7385400" cy="24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1600"/>
              <a:buChar char="-"/>
            </a:pPr>
            <a:r>
              <a:rPr b="1" i="1" lang="en" sz="1600">
                <a:solidFill>
                  <a:srgbClr val="E8E8E8"/>
                </a:solidFill>
              </a:rPr>
              <a:t>Lily Ray analysis — 11 sites hit by Google Jan 2026 algorithm update</a:t>
            </a:r>
            <a:endParaRPr sz="1600">
              <a:solidFill>
                <a:srgbClr val="E8E8E8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600"/>
              <a:buChar char="-"/>
            </a:pPr>
            <a:r>
              <a:rPr b="1" lang="en" sz="1600">
                <a:solidFill>
                  <a:srgbClr val="E06666"/>
                </a:solidFill>
              </a:rPr>
              <a:t>Average drop between 5-51% in the organic</a:t>
            </a:r>
            <a:endParaRPr b="1" sz="1600">
              <a:solidFill>
                <a:srgbClr val="E0666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6AA84F"/>
                </a:solidFill>
              </a:rPr>
              <a:t>There seems to be a big correlation between organic and the amount of AIO mentions.</a:t>
            </a:r>
            <a:endParaRPr b="1" sz="1600">
              <a:solidFill>
                <a:srgbClr val="6AA84F"/>
              </a:solidFill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371522" y="3774733"/>
            <a:ext cx="1591200" cy="1115700"/>
          </a:xfrm>
          <a:prstGeom prst="rect">
            <a:avLst/>
          </a:prstGeom>
          <a:solidFill>
            <a:srgbClr val="162035"/>
          </a:solidFill>
          <a:ln cap="flat" cmpd="sng" w="25400">
            <a:solidFill>
              <a:srgbClr val="EF4444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371522" y="3884461"/>
            <a:ext cx="15912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2600"/>
              <a:buFont typeface="Calibri"/>
              <a:buNone/>
            </a:pPr>
            <a:r>
              <a:rPr b="1" i="0" lang="en" sz="2600" u="none" cap="none" strike="noStrike">
                <a:solidFill>
                  <a:srgbClr val="EF4444"/>
                </a:solidFill>
                <a:latin typeface="Calibri"/>
                <a:ea typeface="Calibri"/>
                <a:cs typeface="Calibri"/>
                <a:sym typeface="Calibri"/>
              </a:rPr>
              <a:t>11/11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371522" y="4359949"/>
            <a:ext cx="1591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50"/>
              <a:buFont typeface="Calibri"/>
              <a:buNone/>
            </a:pPr>
            <a:r>
              <a:rPr b="0" i="0" lang="en" sz="95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sites lost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50"/>
              <a:buFont typeface="Calibri"/>
              <a:buNone/>
            </a:pPr>
            <a:r>
              <a:rPr b="0" i="0" lang="en" sz="95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AI citations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/>
          <p:nvPr/>
        </p:nvSpPr>
        <p:spPr>
          <a:xfrm>
            <a:off x="2090594" y="3774733"/>
            <a:ext cx="1591200" cy="1115700"/>
          </a:xfrm>
          <a:prstGeom prst="rect">
            <a:avLst/>
          </a:prstGeom>
          <a:solidFill>
            <a:srgbClr val="162035"/>
          </a:solidFill>
          <a:ln cap="flat" cmpd="sng" w="25400">
            <a:solidFill>
              <a:srgbClr val="EF4444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0"/>
          <p:cNvSpPr/>
          <p:nvPr/>
        </p:nvSpPr>
        <p:spPr>
          <a:xfrm>
            <a:off x="2090594" y="3884461"/>
            <a:ext cx="15912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F4444"/>
              </a:buClr>
              <a:buSzPts val="2600"/>
              <a:buFont typeface="Calibri"/>
              <a:buNone/>
            </a:pPr>
            <a:r>
              <a:rPr b="1" i="0" lang="en" sz="2600" u="none" cap="none" strike="noStrike">
                <a:solidFill>
                  <a:srgbClr val="EF4444"/>
                </a:solidFill>
                <a:latin typeface="Calibri"/>
                <a:ea typeface="Calibri"/>
                <a:cs typeface="Calibri"/>
                <a:sym typeface="Calibri"/>
              </a:rPr>
              <a:t>-22.5%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0"/>
          <p:cNvSpPr/>
          <p:nvPr/>
        </p:nvSpPr>
        <p:spPr>
          <a:xfrm>
            <a:off x="2090594" y="4359949"/>
            <a:ext cx="1591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50"/>
              <a:buFont typeface="Calibri"/>
              <a:buNone/>
            </a:pPr>
            <a:r>
              <a:rPr b="0" i="0" lang="en" sz="95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avg AI citation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50"/>
              <a:buFont typeface="Calibri"/>
              <a:buNone/>
            </a:pPr>
            <a:r>
              <a:rPr b="0" i="0" lang="en" sz="95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drop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3809666" y="3774733"/>
            <a:ext cx="1591200" cy="1115700"/>
          </a:xfrm>
          <a:prstGeom prst="rect">
            <a:avLst/>
          </a:prstGeom>
          <a:solidFill>
            <a:srgbClr val="162035"/>
          </a:solidFill>
          <a:ln cap="flat" cmpd="sng" w="254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3809666" y="3884461"/>
            <a:ext cx="15912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2600"/>
              <a:buFont typeface="Calibri"/>
              <a:buNone/>
            </a:pPr>
            <a:r>
              <a:rPr b="1" i="0" lang="en" sz="2600" u="none" cap="none" strike="noStrike">
                <a:solidFill>
                  <a:srgbClr val="F97316"/>
                </a:solidFill>
                <a:latin typeface="Calibri"/>
                <a:ea typeface="Calibri"/>
                <a:cs typeface="Calibri"/>
                <a:sym typeface="Calibri"/>
              </a:rPr>
              <a:t>-27.8%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3809666" y="4359949"/>
            <a:ext cx="1591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50"/>
              <a:buFont typeface="Calibri"/>
              <a:buNone/>
            </a:pPr>
            <a:r>
              <a:rPr b="0" i="0" lang="en" sz="95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ChatGPT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50"/>
              <a:buFont typeface="Calibri"/>
              <a:buNone/>
            </a:pPr>
            <a:r>
              <a:rPr b="0" i="0" lang="en" sz="95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citation drop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5528738" y="3774733"/>
            <a:ext cx="1591200" cy="1115700"/>
          </a:xfrm>
          <a:prstGeom prst="rect">
            <a:avLst/>
          </a:prstGeom>
          <a:solidFill>
            <a:srgbClr val="162035"/>
          </a:solidFill>
          <a:ln cap="flat" cmpd="sng" w="254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5528738" y="3884461"/>
            <a:ext cx="15912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97316"/>
              </a:buClr>
              <a:buSzPts val="2600"/>
              <a:buFont typeface="Calibri"/>
              <a:buNone/>
            </a:pPr>
            <a:r>
              <a:rPr b="1" i="0" lang="en" sz="2600" u="none" cap="none" strike="noStrike">
                <a:solidFill>
                  <a:srgbClr val="F97316"/>
                </a:solidFill>
                <a:latin typeface="Calibri"/>
                <a:ea typeface="Calibri"/>
                <a:cs typeface="Calibri"/>
                <a:sym typeface="Calibri"/>
              </a:rPr>
              <a:t>-23.8%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5528738" y="4359949"/>
            <a:ext cx="1591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50"/>
              <a:buFont typeface="Calibri"/>
              <a:buNone/>
            </a:pPr>
            <a:r>
              <a:rPr b="0" i="0" lang="en" sz="95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Google AI Mode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50"/>
              <a:buFont typeface="Calibri"/>
              <a:buNone/>
            </a:pPr>
            <a:r>
              <a:rPr b="0" i="0" lang="en" sz="95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drop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7247810" y="3774733"/>
            <a:ext cx="1591200" cy="1115700"/>
          </a:xfrm>
          <a:prstGeom prst="rect">
            <a:avLst/>
          </a:prstGeom>
          <a:solidFill>
            <a:srgbClr val="162035"/>
          </a:solidFill>
          <a:ln cap="flat" cmpd="sng" w="25400">
            <a:solidFill>
              <a:srgbClr val="22C55E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7247810" y="3884461"/>
            <a:ext cx="15912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2C55E"/>
              </a:buClr>
              <a:buSzPts val="2600"/>
              <a:buFont typeface="Calibri"/>
              <a:buNone/>
            </a:pPr>
            <a:r>
              <a:rPr b="1" i="0" lang="en" sz="2600" u="none" cap="none" strike="noStrike">
                <a:solidFill>
                  <a:srgbClr val="22C55E"/>
                </a:solidFill>
                <a:latin typeface="Calibri"/>
                <a:ea typeface="Calibri"/>
                <a:cs typeface="Calibri"/>
                <a:sym typeface="Calibri"/>
              </a:rPr>
              <a:t>+growth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7247810" y="4359949"/>
            <a:ext cx="1591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50"/>
              <a:buFont typeface="Calibri"/>
              <a:buNone/>
            </a:pPr>
            <a:r>
              <a:rPr b="0" i="0" lang="en" sz="95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Perplexity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50"/>
              <a:buFont typeface="Calibri"/>
              <a:buNone/>
            </a:pPr>
            <a:r>
              <a:rPr b="0" i="0" lang="en" sz="95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(Brave Search pipeline)</a:t>
            </a:r>
            <a:endParaRPr b="0" i="0" sz="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Losing Organic Visibility = Losing AI Citations</a:t>
            </a:r>
            <a:endParaRPr b="1"/>
          </a:p>
        </p:txBody>
      </p:sp>
      <p:sp>
        <p:nvSpPr>
          <p:cNvPr id="209" name="Google Shape;209;p21"/>
          <p:cNvSpPr txBox="1"/>
          <p:nvPr>
            <p:ph idx="1" type="body"/>
          </p:nvPr>
        </p:nvSpPr>
        <p:spPr>
          <a:xfrm>
            <a:off x="1064800" y="1093000"/>
            <a:ext cx="7385400" cy="24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1600"/>
              <a:buChar char="-"/>
            </a:pPr>
            <a:r>
              <a:rPr b="1" i="1" lang="en" sz="1600">
                <a:solidFill>
                  <a:srgbClr val="E8E8E8"/>
                </a:solidFill>
              </a:rPr>
              <a:t>Lily Ray analysis — 11 sites hit by Google Jan 2026 algorithm update</a:t>
            </a:r>
            <a:endParaRPr b="1" i="1" sz="1600">
              <a:solidFill>
                <a:srgbClr val="E8E8E8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rgbClr val="E8E8E8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1600">
                <a:solidFill>
                  <a:srgbClr val="E8E8E8"/>
                </a:solidFill>
              </a:rPr>
              <a:t>How do LLMs differ?</a:t>
            </a:r>
            <a:endParaRPr b="1" i="1" sz="1600">
              <a:solidFill>
                <a:srgbClr val="E8E8E8"/>
              </a:solidFill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347472" y="2487168"/>
            <a:ext cx="4206300" cy="987600"/>
          </a:xfrm>
          <a:prstGeom prst="rect">
            <a:avLst/>
          </a:prstGeom>
          <a:solidFill>
            <a:srgbClr val="162035"/>
          </a:solidFill>
          <a:ln cap="flat" cmpd="sng" w="127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347472" y="2487168"/>
            <a:ext cx="63900" cy="987600"/>
          </a:xfrm>
          <a:prstGeom prst="rect">
            <a:avLst/>
          </a:prstGeom>
          <a:solidFill>
            <a:srgbClr val="0DA2D8"/>
          </a:solidFill>
          <a:ln cap="flat" cmpd="sng" w="12700">
            <a:solidFill>
              <a:srgbClr val="0DA2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1"/>
          <p:cNvSpPr/>
          <p:nvPr/>
        </p:nvSpPr>
        <p:spPr>
          <a:xfrm>
            <a:off x="3913632" y="2542032"/>
            <a:ext cx="548700" cy="255900"/>
          </a:xfrm>
          <a:prstGeom prst="rect">
            <a:avLst/>
          </a:prstGeom>
          <a:solidFill>
            <a:srgbClr val="0DA2D8"/>
          </a:solidFill>
          <a:ln cap="flat" cmpd="sng" w="12700">
            <a:solidFill>
              <a:srgbClr val="0DA2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"/>
          <p:cNvSpPr/>
          <p:nvPr/>
        </p:nvSpPr>
        <p:spPr>
          <a:xfrm>
            <a:off x="3913632" y="2542032"/>
            <a:ext cx="548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800"/>
              <a:buFont typeface="Calibri"/>
              <a:buNone/>
            </a:pPr>
            <a:r>
              <a:rPr b="1" i="0" lang="en" sz="800" u="none" cap="none" strike="noStrik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Strongest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530352" y="2560320"/>
            <a:ext cx="3291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Google AI Mode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530352" y="2907792"/>
            <a:ext cx="38406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Tightly coupled to live SERP rankings — steepest declines when organic drops.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4754880" y="2487168"/>
            <a:ext cx="4206300" cy="987600"/>
          </a:xfrm>
          <a:prstGeom prst="rect">
            <a:avLst/>
          </a:prstGeom>
          <a:solidFill>
            <a:srgbClr val="162035"/>
          </a:solidFill>
          <a:ln cap="flat" cmpd="sng" w="127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4754880" y="2487168"/>
            <a:ext cx="63900" cy="987600"/>
          </a:xfrm>
          <a:prstGeom prst="rect">
            <a:avLst/>
          </a:prstGeom>
          <a:solidFill>
            <a:srgbClr val="22C55E"/>
          </a:solidFill>
          <a:ln cap="flat" cmpd="sng" w="12700">
            <a:solidFill>
              <a:srgbClr val="22C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"/>
          <p:cNvSpPr/>
          <p:nvPr/>
        </p:nvSpPr>
        <p:spPr>
          <a:xfrm>
            <a:off x="8321040" y="2542032"/>
            <a:ext cx="548700" cy="255900"/>
          </a:xfrm>
          <a:prstGeom prst="rect">
            <a:avLst/>
          </a:prstGeom>
          <a:solidFill>
            <a:srgbClr val="22C55E"/>
          </a:solidFill>
          <a:ln cap="flat" cmpd="sng" w="12700">
            <a:solidFill>
              <a:srgbClr val="22C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1"/>
          <p:cNvSpPr/>
          <p:nvPr/>
        </p:nvSpPr>
        <p:spPr>
          <a:xfrm>
            <a:off x="8321040" y="2542032"/>
            <a:ext cx="548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800"/>
              <a:buFont typeface="Calibri"/>
              <a:buNone/>
            </a:pPr>
            <a:r>
              <a:rPr b="1" i="0" lang="en" sz="800" u="none" cap="none" strike="noStrik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Strong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4937760" y="2560320"/>
            <a:ext cx="3291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ChatGPT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4937760" y="2907792"/>
            <a:ext cx="38406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Non-Google product, yet declines mirror Google organic drops — scrapes Google index.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347472" y="3584448"/>
            <a:ext cx="4206300" cy="987600"/>
          </a:xfrm>
          <a:prstGeom prst="rect">
            <a:avLst/>
          </a:prstGeom>
          <a:solidFill>
            <a:srgbClr val="162035"/>
          </a:solidFill>
          <a:ln cap="flat" cmpd="sng" w="127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1"/>
          <p:cNvSpPr/>
          <p:nvPr/>
        </p:nvSpPr>
        <p:spPr>
          <a:xfrm>
            <a:off x="347472" y="3584448"/>
            <a:ext cx="63900" cy="987600"/>
          </a:xfrm>
          <a:prstGeom prst="rect">
            <a:avLst/>
          </a:prstGeom>
          <a:solidFill>
            <a:srgbClr val="F97316"/>
          </a:solidFill>
          <a:ln cap="flat" cmpd="sng" w="127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1"/>
          <p:cNvSpPr/>
          <p:nvPr/>
        </p:nvSpPr>
        <p:spPr>
          <a:xfrm>
            <a:off x="3913632" y="3639312"/>
            <a:ext cx="548700" cy="255900"/>
          </a:xfrm>
          <a:prstGeom prst="rect">
            <a:avLst/>
          </a:prstGeom>
          <a:solidFill>
            <a:srgbClr val="F97316"/>
          </a:solidFill>
          <a:ln cap="flat" cmpd="sng" w="12700">
            <a:solidFill>
              <a:srgbClr val="F97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1"/>
          <p:cNvSpPr/>
          <p:nvPr/>
        </p:nvSpPr>
        <p:spPr>
          <a:xfrm>
            <a:off x="3913632" y="3639312"/>
            <a:ext cx="548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800"/>
              <a:buFont typeface="Calibri"/>
              <a:buNone/>
            </a:pPr>
            <a:r>
              <a:rPr b="1" i="0" lang="en" sz="800" u="none" cap="none" strike="noStrik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Moderate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530352" y="3657600"/>
            <a:ext cx="3291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Gemini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1"/>
          <p:cNvSpPr/>
          <p:nvPr/>
        </p:nvSpPr>
        <p:spPr>
          <a:xfrm>
            <a:off x="530352" y="4005072"/>
            <a:ext cx="38406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Google product but draws from broader/cached knowledge — more moderate declines.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1"/>
          <p:cNvSpPr/>
          <p:nvPr/>
        </p:nvSpPr>
        <p:spPr>
          <a:xfrm>
            <a:off x="4754880" y="3584448"/>
            <a:ext cx="4206300" cy="987600"/>
          </a:xfrm>
          <a:prstGeom prst="rect">
            <a:avLst/>
          </a:prstGeom>
          <a:solidFill>
            <a:srgbClr val="162035"/>
          </a:solidFill>
          <a:ln cap="flat" cmpd="sng" w="12700">
            <a:solidFill>
              <a:srgbClr val="1E315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250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1"/>
          <p:cNvSpPr/>
          <p:nvPr/>
        </p:nvSpPr>
        <p:spPr>
          <a:xfrm>
            <a:off x="4754880" y="3584448"/>
            <a:ext cx="63900" cy="987600"/>
          </a:xfrm>
          <a:prstGeom prst="rect">
            <a:avLst/>
          </a:prstGeom>
          <a:solidFill>
            <a:srgbClr val="EAB308"/>
          </a:solidFill>
          <a:ln cap="flat" cmpd="sng" w="12700">
            <a:solidFill>
              <a:srgbClr val="EAB3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1"/>
          <p:cNvSpPr/>
          <p:nvPr/>
        </p:nvSpPr>
        <p:spPr>
          <a:xfrm>
            <a:off x="8321040" y="3639312"/>
            <a:ext cx="548700" cy="255900"/>
          </a:xfrm>
          <a:prstGeom prst="rect">
            <a:avLst/>
          </a:prstGeom>
          <a:solidFill>
            <a:srgbClr val="EAB308"/>
          </a:solidFill>
          <a:ln cap="flat" cmpd="sng" w="12700">
            <a:solidFill>
              <a:srgbClr val="EAB3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1"/>
          <p:cNvSpPr/>
          <p:nvPr/>
        </p:nvSpPr>
        <p:spPr>
          <a:xfrm>
            <a:off x="8321040" y="3639312"/>
            <a:ext cx="548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800"/>
              <a:buFont typeface="Calibri"/>
              <a:buNone/>
            </a:pPr>
            <a:r>
              <a:rPr b="1" i="0" lang="en" sz="800" u="none" cap="none" strike="noStrik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Diverges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1"/>
          <p:cNvSpPr/>
          <p:nvPr/>
        </p:nvSpPr>
        <p:spPr>
          <a:xfrm>
            <a:off x="4937760" y="3657600"/>
            <a:ext cx="3291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Perplexity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1"/>
          <p:cNvSpPr/>
          <p:nvPr/>
        </p:nvSpPr>
        <p:spPr>
          <a:xfrm>
            <a:off x="4937760" y="4005072"/>
            <a:ext cx="38406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Brave Search pipeline. 7 of 11 sites showed citation GROWTH despite organic drops.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/>
          <p:nvPr>
            <p:ph type="title"/>
          </p:nvPr>
        </p:nvSpPr>
        <p:spPr>
          <a:xfrm>
            <a:off x="823850" y="2053000"/>
            <a:ext cx="4587000" cy="16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Your organic SEO strategy IS your AI visibility strategy.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39" name="Google Shape;239;p22"/>
          <p:cNvSpPr txBox="1"/>
          <p:nvPr>
            <p:ph idx="4294967295" type="subTitle"/>
          </p:nvPr>
        </p:nvSpPr>
        <p:spPr>
          <a:xfrm>
            <a:off x="1882300" y="4013200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But how do we measure it?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